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58" r:id="rId5"/>
    <p:sldId id="259" r:id="rId6"/>
    <p:sldId id="260" r:id="rId7"/>
    <p:sldId id="261" r:id="rId8"/>
    <p:sldId id="265" r:id="rId9"/>
    <p:sldId id="264"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28930-C731-49DE-B8E9-A80C5BC5387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588B7EE-CBCD-4FC7-B3E9-595801DF86E1}">
      <dgm:prSet/>
      <dgm:spPr/>
      <dgm:t>
        <a:bodyPr/>
        <a:lstStyle/>
        <a:p>
          <a:r>
            <a:rPr lang="en-GB" dirty="0"/>
            <a:t>Review on how we issue our certificates. </a:t>
          </a:r>
          <a:endParaRPr lang="en-US" dirty="0"/>
        </a:p>
      </dgm:t>
    </dgm:pt>
    <dgm:pt modelId="{ADAF9379-DE32-43D7-BBA2-80B9FBA65A9C}" type="parTrans" cxnId="{0ECA7A24-F38F-4074-85C2-DBAF5F45B78C}">
      <dgm:prSet/>
      <dgm:spPr/>
      <dgm:t>
        <a:bodyPr/>
        <a:lstStyle/>
        <a:p>
          <a:endParaRPr lang="en-US"/>
        </a:p>
      </dgm:t>
    </dgm:pt>
    <dgm:pt modelId="{E0D6DBA3-F9AA-4D35-A610-711FD410B852}" type="sibTrans" cxnId="{0ECA7A24-F38F-4074-85C2-DBAF5F45B78C}">
      <dgm:prSet/>
      <dgm:spPr/>
      <dgm:t>
        <a:bodyPr/>
        <a:lstStyle/>
        <a:p>
          <a:endParaRPr lang="en-US"/>
        </a:p>
      </dgm:t>
    </dgm:pt>
    <dgm:pt modelId="{F0AA532A-D609-4F1A-82CE-69914129B990}">
      <dgm:prSet/>
      <dgm:spPr/>
      <dgm:t>
        <a:bodyPr/>
        <a:lstStyle/>
        <a:p>
          <a:r>
            <a:rPr lang="en-GB" dirty="0"/>
            <a:t>Can we do it better?</a:t>
          </a:r>
          <a:endParaRPr lang="en-US" dirty="0"/>
        </a:p>
      </dgm:t>
    </dgm:pt>
    <dgm:pt modelId="{59D906EA-920D-4832-9985-4D90D0A39340}" type="parTrans" cxnId="{E3772C48-8DE5-4FA5-AF8C-50A7C08BBA0F}">
      <dgm:prSet/>
      <dgm:spPr/>
      <dgm:t>
        <a:bodyPr/>
        <a:lstStyle/>
        <a:p>
          <a:endParaRPr lang="en-US"/>
        </a:p>
      </dgm:t>
    </dgm:pt>
    <dgm:pt modelId="{6395DE29-1A53-4008-A20C-A139EAA08A5E}" type="sibTrans" cxnId="{E3772C48-8DE5-4FA5-AF8C-50A7C08BBA0F}">
      <dgm:prSet/>
      <dgm:spPr/>
      <dgm:t>
        <a:bodyPr/>
        <a:lstStyle/>
        <a:p>
          <a:endParaRPr lang="en-US"/>
        </a:p>
      </dgm:t>
    </dgm:pt>
    <dgm:pt modelId="{B82DF1AA-BDF2-4772-B3F3-654F626B3BFE}">
      <dgm:prSet/>
      <dgm:spPr/>
      <dgm:t>
        <a:bodyPr/>
        <a:lstStyle/>
        <a:p>
          <a:r>
            <a:rPr lang="en-GB"/>
            <a:t>Research – what is going on out there (nationally and internationally) </a:t>
          </a:r>
          <a:endParaRPr lang="en-US" dirty="0"/>
        </a:p>
      </dgm:t>
    </dgm:pt>
    <dgm:pt modelId="{D71522E2-716D-41F6-AE32-8CBB9339CDB7}" type="parTrans" cxnId="{8D768345-DCC2-46D1-8234-B8DFCE96642F}">
      <dgm:prSet/>
      <dgm:spPr/>
      <dgm:t>
        <a:bodyPr/>
        <a:lstStyle/>
        <a:p>
          <a:endParaRPr lang="en-US"/>
        </a:p>
      </dgm:t>
    </dgm:pt>
    <dgm:pt modelId="{09802134-59F9-4A5D-AC52-9704083E15AD}" type="sibTrans" cxnId="{8D768345-DCC2-46D1-8234-B8DFCE96642F}">
      <dgm:prSet/>
      <dgm:spPr/>
      <dgm:t>
        <a:bodyPr/>
        <a:lstStyle/>
        <a:p>
          <a:endParaRPr lang="en-US"/>
        </a:p>
      </dgm:t>
    </dgm:pt>
    <dgm:pt modelId="{DBFE83D9-5499-4357-B3E8-59E2ABB9D91D}">
      <dgm:prSet/>
      <dgm:spPr/>
      <dgm:t>
        <a:bodyPr/>
        <a:lstStyle/>
        <a:p>
          <a:r>
            <a:rPr lang="en-GB"/>
            <a:t>Reaching out – we found a small innovative company that could work with us.</a:t>
          </a:r>
          <a:endParaRPr lang="en-US"/>
        </a:p>
      </dgm:t>
    </dgm:pt>
    <dgm:pt modelId="{B628F74B-8DC7-41EA-AB93-29B7EA2553FA}" type="parTrans" cxnId="{76935F60-ECF1-4155-A571-EFFE2A18FADA}">
      <dgm:prSet/>
      <dgm:spPr/>
      <dgm:t>
        <a:bodyPr/>
        <a:lstStyle/>
        <a:p>
          <a:endParaRPr lang="en-US"/>
        </a:p>
      </dgm:t>
    </dgm:pt>
    <dgm:pt modelId="{2A581E07-7761-4D22-93A3-530D6CEAB222}" type="sibTrans" cxnId="{76935F60-ECF1-4155-A571-EFFE2A18FADA}">
      <dgm:prSet/>
      <dgm:spPr/>
      <dgm:t>
        <a:bodyPr/>
        <a:lstStyle/>
        <a:p>
          <a:endParaRPr lang="en-US"/>
        </a:p>
      </dgm:t>
    </dgm:pt>
    <dgm:pt modelId="{56CD31ED-574E-413E-BB43-564FE14E403E}">
      <dgm:prSet/>
      <dgm:spPr/>
      <dgm:t>
        <a:bodyPr/>
        <a:lstStyle/>
        <a:p>
          <a:r>
            <a:rPr lang="en-GB"/>
            <a:t>Everyone onboard…Trying to understand …</a:t>
          </a:r>
          <a:endParaRPr lang="en-US"/>
        </a:p>
      </dgm:t>
    </dgm:pt>
    <dgm:pt modelId="{6BDB8EFB-3A12-40C9-94C7-A893F55B6403}" type="parTrans" cxnId="{CD04584F-EF17-45B2-8F37-7C6452C634CE}">
      <dgm:prSet/>
      <dgm:spPr/>
      <dgm:t>
        <a:bodyPr/>
        <a:lstStyle/>
        <a:p>
          <a:endParaRPr lang="en-US"/>
        </a:p>
      </dgm:t>
    </dgm:pt>
    <dgm:pt modelId="{319F7E4C-19C7-4C08-9A74-7962B542340A}" type="sibTrans" cxnId="{CD04584F-EF17-45B2-8F37-7C6452C634CE}">
      <dgm:prSet/>
      <dgm:spPr/>
      <dgm:t>
        <a:bodyPr/>
        <a:lstStyle/>
        <a:p>
          <a:endParaRPr lang="en-US"/>
        </a:p>
      </dgm:t>
    </dgm:pt>
    <dgm:pt modelId="{8F5A3BD9-197B-4559-A115-5C2CC68C1AA4}">
      <dgm:prSet/>
      <dgm:spPr/>
      <dgm:t>
        <a:bodyPr/>
        <a:lstStyle/>
        <a:p>
          <a:r>
            <a:rPr lang="en-GB"/>
            <a:t>This is about changing culture</a:t>
          </a:r>
          <a:endParaRPr lang="en-US"/>
        </a:p>
      </dgm:t>
    </dgm:pt>
    <dgm:pt modelId="{88E06C21-13B1-4C29-9C4D-7E9EF44E39B9}" type="parTrans" cxnId="{897796FB-64E0-4D2D-B128-0471336B7291}">
      <dgm:prSet/>
      <dgm:spPr/>
      <dgm:t>
        <a:bodyPr/>
        <a:lstStyle/>
        <a:p>
          <a:endParaRPr lang="en-US"/>
        </a:p>
      </dgm:t>
    </dgm:pt>
    <dgm:pt modelId="{C0FCCBA6-3B01-48A8-825D-08CDDEBE7CA9}" type="sibTrans" cxnId="{897796FB-64E0-4D2D-B128-0471336B7291}">
      <dgm:prSet/>
      <dgm:spPr/>
      <dgm:t>
        <a:bodyPr/>
        <a:lstStyle/>
        <a:p>
          <a:endParaRPr lang="en-US"/>
        </a:p>
      </dgm:t>
    </dgm:pt>
    <dgm:pt modelId="{2FDF4CC3-A859-4D9B-8113-C6A5F1A03A4A}" type="pres">
      <dgm:prSet presAssocID="{E1D28930-C731-49DE-B8E9-A80C5BC53876}" presName="diagram" presStyleCnt="0">
        <dgm:presLayoutVars>
          <dgm:dir/>
          <dgm:resizeHandles val="exact"/>
        </dgm:presLayoutVars>
      </dgm:prSet>
      <dgm:spPr/>
    </dgm:pt>
    <dgm:pt modelId="{8A3221ED-A2F2-416F-BDC1-8D5F9574E5C6}" type="pres">
      <dgm:prSet presAssocID="{3588B7EE-CBCD-4FC7-B3E9-595801DF86E1}" presName="node" presStyleLbl="node1" presStyleIdx="0" presStyleCnt="6">
        <dgm:presLayoutVars>
          <dgm:bulletEnabled val="1"/>
        </dgm:presLayoutVars>
      </dgm:prSet>
      <dgm:spPr/>
    </dgm:pt>
    <dgm:pt modelId="{ADA899B7-E00F-4D32-B24A-17671810ACC0}" type="pres">
      <dgm:prSet presAssocID="{E0D6DBA3-F9AA-4D35-A610-711FD410B852}" presName="sibTrans" presStyleCnt="0"/>
      <dgm:spPr/>
    </dgm:pt>
    <dgm:pt modelId="{891C0964-B913-4287-802F-CCC7BCE8C8DB}" type="pres">
      <dgm:prSet presAssocID="{F0AA532A-D609-4F1A-82CE-69914129B990}" presName="node" presStyleLbl="node1" presStyleIdx="1" presStyleCnt="6">
        <dgm:presLayoutVars>
          <dgm:bulletEnabled val="1"/>
        </dgm:presLayoutVars>
      </dgm:prSet>
      <dgm:spPr/>
    </dgm:pt>
    <dgm:pt modelId="{91F77B85-6C3C-4BD8-95EB-BA7E94EF1E72}" type="pres">
      <dgm:prSet presAssocID="{6395DE29-1A53-4008-A20C-A139EAA08A5E}" presName="sibTrans" presStyleCnt="0"/>
      <dgm:spPr/>
    </dgm:pt>
    <dgm:pt modelId="{3299376A-9D24-41CD-B5BE-956BC559831D}" type="pres">
      <dgm:prSet presAssocID="{B82DF1AA-BDF2-4772-B3F3-654F626B3BFE}" presName="node" presStyleLbl="node1" presStyleIdx="2" presStyleCnt="6">
        <dgm:presLayoutVars>
          <dgm:bulletEnabled val="1"/>
        </dgm:presLayoutVars>
      </dgm:prSet>
      <dgm:spPr/>
    </dgm:pt>
    <dgm:pt modelId="{20C76DF8-B7C8-4B54-8903-3D44231AE58F}" type="pres">
      <dgm:prSet presAssocID="{09802134-59F9-4A5D-AC52-9704083E15AD}" presName="sibTrans" presStyleCnt="0"/>
      <dgm:spPr/>
    </dgm:pt>
    <dgm:pt modelId="{536185F8-B9C7-462C-8B8F-629CCF36F209}" type="pres">
      <dgm:prSet presAssocID="{DBFE83D9-5499-4357-B3E8-59E2ABB9D91D}" presName="node" presStyleLbl="node1" presStyleIdx="3" presStyleCnt="6">
        <dgm:presLayoutVars>
          <dgm:bulletEnabled val="1"/>
        </dgm:presLayoutVars>
      </dgm:prSet>
      <dgm:spPr/>
    </dgm:pt>
    <dgm:pt modelId="{FC01DA2E-4E3E-468D-8186-942B0B7E3306}" type="pres">
      <dgm:prSet presAssocID="{2A581E07-7761-4D22-93A3-530D6CEAB222}" presName="sibTrans" presStyleCnt="0"/>
      <dgm:spPr/>
    </dgm:pt>
    <dgm:pt modelId="{361BAD2E-F450-40DC-BBD5-CA6C9B42EDBC}" type="pres">
      <dgm:prSet presAssocID="{56CD31ED-574E-413E-BB43-564FE14E403E}" presName="node" presStyleLbl="node1" presStyleIdx="4" presStyleCnt="6">
        <dgm:presLayoutVars>
          <dgm:bulletEnabled val="1"/>
        </dgm:presLayoutVars>
      </dgm:prSet>
      <dgm:spPr/>
    </dgm:pt>
    <dgm:pt modelId="{71ED6C0C-0239-4EB0-B176-B9346CAA4BA3}" type="pres">
      <dgm:prSet presAssocID="{319F7E4C-19C7-4C08-9A74-7962B542340A}" presName="sibTrans" presStyleCnt="0"/>
      <dgm:spPr/>
    </dgm:pt>
    <dgm:pt modelId="{52EE725E-8C7C-4596-A100-9777E2A1F107}" type="pres">
      <dgm:prSet presAssocID="{8F5A3BD9-197B-4559-A115-5C2CC68C1AA4}" presName="node" presStyleLbl="node1" presStyleIdx="5" presStyleCnt="6">
        <dgm:presLayoutVars>
          <dgm:bulletEnabled val="1"/>
        </dgm:presLayoutVars>
      </dgm:prSet>
      <dgm:spPr/>
    </dgm:pt>
  </dgm:ptLst>
  <dgm:cxnLst>
    <dgm:cxn modelId="{AEA9C407-01C2-442B-8241-3B6060A77584}" type="presOf" srcId="{DBFE83D9-5499-4357-B3E8-59E2ABB9D91D}" destId="{536185F8-B9C7-462C-8B8F-629CCF36F209}" srcOrd="0" destOrd="0" presId="urn:microsoft.com/office/officeart/2005/8/layout/default"/>
    <dgm:cxn modelId="{A602CF22-3684-402C-AACC-6F4E775A6D99}" type="presOf" srcId="{56CD31ED-574E-413E-BB43-564FE14E403E}" destId="{361BAD2E-F450-40DC-BBD5-CA6C9B42EDBC}" srcOrd="0" destOrd="0" presId="urn:microsoft.com/office/officeart/2005/8/layout/default"/>
    <dgm:cxn modelId="{0ECA7A24-F38F-4074-85C2-DBAF5F45B78C}" srcId="{E1D28930-C731-49DE-B8E9-A80C5BC53876}" destId="{3588B7EE-CBCD-4FC7-B3E9-595801DF86E1}" srcOrd="0" destOrd="0" parTransId="{ADAF9379-DE32-43D7-BBA2-80B9FBA65A9C}" sibTransId="{E0D6DBA3-F9AA-4D35-A610-711FD410B852}"/>
    <dgm:cxn modelId="{7F497434-52BA-4921-ACBC-E53502B73F89}" type="presOf" srcId="{3588B7EE-CBCD-4FC7-B3E9-595801DF86E1}" destId="{8A3221ED-A2F2-416F-BDC1-8D5F9574E5C6}" srcOrd="0" destOrd="0" presId="urn:microsoft.com/office/officeart/2005/8/layout/default"/>
    <dgm:cxn modelId="{76935F60-ECF1-4155-A571-EFFE2A18FADA}" srcId="{E1D28930-C731-49DE-B8E9-A80C5BC53876}" destId="{DBFE83D9-5499-4357-B3E8-59E2ABB9D91D}" srcOrd="3" destOrd="0" parTransId="{B628F74B-8DC7-41EA-AB93-29B7EA2553FA}" sibTransId="{2A581E07-7761-4D22-93A3-530D6CEAB222}"/>
    <dgm:cxn modelId="{8D768345-DCC2-46D1-8234-B8DFCE96642F}" srcId="{E1D28930-C731-49DE-B8E9-A80C5BC53876}" destId="{B82DF1AA-BDF2-4772-B3F3-654F626B3BFE}" srcOrd="2" destOrd="0" parTransId="{D71522E2-716D-41F6-AE32-8CBB9339CDB7}" sibTransId="{09802134-59F9-4A5D-AC52-9704083E15AD}"/>
    <dgm:cxn modelId="{E3772C48-8DE5-4FA5-AF8C-50A7C08BBA0F}" srcId="{E1D28930-C731-49DE-B8E9-A80C5BC53876}" destId="{F0AA532A-D609-4F1A-82CE-69914129B990}" srcOrd="1" destOrd="0" parTransId="{59D906EA-920D-4832-9985-4D90D0A39340}" sibTransId="{6395DE29-1A53-4008-A20C-A139EAA08A5E}"/>
    <dgm:cxn modelId="{CD04584F-EF17-45B2-8F37-7C6452C634CE}" srcId="{E1D28930-C731-49DE-B8E9-A80C5BC53876}" destId="{56CD31ED-574E-413E-BB43-564FE14E403E}" srcOrd="4" destOrd="0" parTransId="{6BDB8EFB-3A12-40C9-94C7-A893F55B6403}" sibTransId="{319F7E4C-19C7-4C08-9A74-7962B542340A}"/>
    <dgm:cxn modelId="{274C4250-D0FE-422E-8470-C2CD96F43182}" type="presOf" srcId="{E1D28930-C731-49DE-B8E9-A80C5BC53876}" destId="{2FDF4CC3-A859-4D9B-8113-C6A5F1A03A4A}" srcOrd="0" destOrd="0" presId="urn:microsoft.com/office/officeart/2005/8/layout/default"/>
    <dgm:cxn modelId="{7C0DB2C5-DD55-4C6A-9038-D1105C634411}" type="presOf" srcId="{8F5A3BD9-197B-4559-A115-5C2CC68C1AA4}" destId="{52EE725E-8C7C-4596-A100-9777E2A1F107}" srcOrd="0" destOrd="0" presId="urn:microsoft.com/office/officeart/2005/8/layout/default"/>
    <dgm:cxn modelId="{50B298D7-C793-4C4D-9872-43E0F18221B9}" type="presOf" srcId="{B82DF1AA-BDF2-4772-B3F3-654F626B3BFE}" destId="{3299376A-9D24-41CD-B5BE-956BC559831D}" srcOrd="0" destOrd="0" presId="urn:microsoft.com/office/officeart/2005/8/layout/default"/>
    <dgm:cxn modelId="{3A758ADA-8D62-48A3-8DB1-CB6B3E3936AA}" type="presOf" srcId="{F0AA532A-D609-4F1A-82CE-69914129B990}" destId="{891C0964-B913-4287-802F-CCC7BCE8C8DB}" srcOrd="0" destOrd="0" presId="urn:microsoft.com/office/officeart/2005/8/layout/default"/>
    <dgm:cxn modelId="{897796FB-64E0-4D2D-B128-0471336B7291}" srcId="{E1D28930-C731-49DE-B8E9-A80C5BC53876}" destId="{8F5A3BD9-197B-4559-A115-5C2CC68C1AA4}" srcOrd="5" destOrd="0" parTransId="{88E06C21-13B1-4C29-9C4D-7E9EF44E39B9}" sibTransId="{C0FCCBA6-3B01-48A8-825D-08CDDEBE7CA9}"/>
    <dgm:cxn modelId="{036659AB-D4AE-4671-BEBE-82D50773BFAE}" type="presParOf" srcId="{2FDF4CC3-A859-4D9B-8113-C6A5F1A03A4A}" destId="{8A3221ED-A2F2-416F-BDC1-8D5F9574E5C6}" srcOrd="0" destOrd="0" presId="urn:microsoft.com/office/officeart/2005/8/layout/default"/>
    <dgm:cxn modelId="{663E6B59-18F3-4F64-927F-4B601FAB8AE2}" type="presParOf" srcId="{2FDF4CC3-A859-4D9B-8113-C6A5F1A03A4A}" destId="{ADA899B7-E00F-4D32-B24A-17671810ACC0}" srcOrd="1" destOrd="0" presId="urn:microsoft.com/office/officeart/2005/8/layout/default"/>
    <dgm:cxn modelId="{E86FACE8-D256-4FDD-9DB4-A6F29683F089}" type="presParOf" srcId="{2FDF4CC3-A859-4D9B-8113-C6A5F1A03A4A}" destId="{891C0964-B913-4287-802F-CCC7BCE8C8DB}" srcOrd="2" destOrd="0" presId="urn:microsoft.com/office/officeart/2005/8/layout/default"/>
    <dgm:cxn modelId="{DDD89D98-223A-4911-AD26-2C484C48CEA3}" type="presParOf" srcId="{2FDF4CC3-A859-4D9B-8113-C6A5F1A03A4A}" destId="{91F77B85-6C3C-4BD8-95EB-BA7E94EF1E72}" srcOrd="3" destOrd="0" presId="urn:microsoft.com/office/officeart/2005/8/layout/default"/>
    <dgm:cxn modelId="{C7679CF1-7F78-450B-A432-95864B98A062}" type="presParOf" srcId="{2FDF4CC3-A859-4D9B-8113-C6A5F1A03A4A}" destId="{3299376A-9D24-41CD-B5BE-956BC559831D}" srcOrd="4" destOrd="0" presId="urn:microsoft.com/office/officeart/2005/8/layout/default"/>
    <dgm:cxn modelId="{B801EBA0-843C-43FB-8EA0-973D689A0E52}" type="presParOf" srcId="{2FDF4CC3-A859-4D9B-8113-C6A5F1A03A4A}" destId="{20C76DF8-B7C8-4B54-8903-3D44231AE58F}" srcOrd="5" destOrd="0" presId="urn:microsoft.com/office/officeart/2005/8/layout/default"/>
    <dgm:cxn modelId="{6364DF68-D959-4BD1-85C0-E4E8B033A942}" type="presParOf" srcId="{2FDF4CC3-A859-4D9B-8113-C6A5F1A03A4A}" destId="{536185F8-B9C7-462C-8B8F-629CCF36F209}" srcOrd="6" destOrd="0" presId="urn:microsoft.com/office/officeart/2005/8/layout/default"/>
    <dgm:cxn modelId="{FE588C04-1594-40E9-A48C-17884C953E35}" type="presParOf" srcId="{2FDF4CC3-A859-4D9B-8113-C6A5F1A03A4A}" destId="{FC01DA2E-4E3E-468D-8186-942B0B7E3306}" srcOrd="7" destOrd="0" presId="urn:microsoft.com/office/officeart/2005/8/layout/default"/>
    <dgm:cxn modelId="{909033DE-DACE-4118-9A40-770C3D8F8DF2}" type="presParOf" srcId="{2FDF4CC3-A859-4D9B-8113-C6A5F1A03A4A}" destId="{361BAD2E-F450-40DC-BBD5-CA6C9B42EDBC}" srcOrd="8" destOrd="0" presId="urn:microsoft.com/office/officeart/2005/8/layout/default"/>
    <dgm:cxn modelId="{C1833472-68C5-4267-998D-43137F64DC3A}" type="presParOf" srcId="{2FDF4CC3-A859-4D9B-8113-C6A5F1A03A4A}" destId="{71ED6C0C-0239-4EB0-B176-B9346CAA4BA3}" srcOrd="9" destOrd="0" presId="urn:microsoft.com/office/officeart/2005/8/layout/default"/>
    <dgm:cxn modelId="{C12BB577-23E9-4A78-9327-9417A9BDAFA5}" type="presParOf" srcId="{2FDF4CC3-A859-4D9B-8113-C6A5F1A03A4A}" destId="{52EE725E-8C7C-4596-A100-9777E2A1F1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21ED-A2F2-416F-BDC1-8D5F9574E5C6}">
      <dsp:nvSpPr>
        <dsp:cNvPr id="0" name=""/>
        <dsp:cNvSpPr/>
      </dsp:nvSpPr>
      <dsp:spPr>
        <a:xfrm>
          <a:off x="269369" y="1154"/>
          <a:ext cx="2120827" cy="12724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Review on how we issue our certificates. </a:t>
          </a:r>
          <a:endParaRPr lang="en-US" sz="1600" kern="1200" dirty="0"/>
        </a:p>
      </dsp:txBody>
      <dsp:txXfrm>
        <a:off x="269369" y="1154"/>
        <a:ext cx="2120827" cy="1272496"/>
      </dsp:txXfrm>
    </dsp:sp>
    <dsp:sp modelId="{891C0964-B913-4287-802F-CCC7BCE8C8DB}">
      <dsp:nvSpPr>
        <dsp:cNvPr id="0" name=""/>
        <dsp:cNvSpPr/>
      </dsp:nvSpPr>
      <dsp:spPr>
        <a:xfrm>
          <a:off x="2602279" y="1154"/>
          <a:ext cx="2120827" cy="1272496"/>
        </a:xfrm>
        <a:prstGeom prst="rect">
          <a:avLst/>
        </a:prstGeom>
        <a:solidFill>
          <a:schemeClr val="accent2">
            <a:hueOff val="-167625"/>
            <a:satOff val="-1932"/>
            <a:lumOff val="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Can we do it better?</a:t>
          </a:r>
          <a:endParaRPr lang="en-US" sz="1600" kern="1200" dirty="0"/>
        </a:p>
      </dsp:txBody>
      <dsp:txXfrm>
        <a:off x="2602279" y="1154"/>
        <a:ext cx="2120827" cy="1272496"/>
      </dsp:txXfrm>
    </dsp:sp>
    <dsp:sp modelId="{3299376A-9D24-41CD-B5BE-956BC559831D}">
      <dsp:nvSpPr>
        <dsp:cNvPr id="0" name=""/>
        <dsp:cNvSpPr/>
      </dsp:nvSpPr>
      <dsp:spPr>
        <a:xfrm>
          <a:off x="269369" y="1485733"/>
          <a:ext cx="2120827" cy="1272496"/>
        </a:xfrm>
        <a:prstGeom prst="rect">
          <a:avLst/>
        </a:prstGeom>
        <a:solidFill>
          <a:schemeClr val="accent2">
            <a:hueOff val="-335249"/>
            <a:satOff val="-3863"/>
            <a:lumOff val="8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Research – what is going on out there (nationally and internationally) </a:t>
          </a:r>
          <a:endParaRPr lang="en-US" sz="1600" kern="1200" dirty="0"/>
        </a:p>
      </dsp:txBody>
      <dsp:txXfrm>
        <a:off x="269369" y="1485733"/>
        <a:ext cx="2120827" cy="1272496"/>
      </dsp:txXfrm>
    </dsp:sp>
    <dsp:sp modelId="{536185F8-B9C7-462C-8B8F-629CCF36F209}">
      <dsp:nvSpPr>
        <dsp:cNvPr id="0" name=""/>
        <dsp:cNvSpPr/>
      </dsp:nvSpPr>
      <dsp:spPr>
        <a:xfrm>
          <a:off x="2602279" y="1485733"/>
          <a:ext cx="2120827" cy="1272496"/>
        </a:xfrm>
        <a:prstGeom prst="rect">
          <a:avLst/>
        </a:prstGeom>
        <a:solidFill>
          <a:schemeClr val="accent2">
            <a:hueOff val="-502874"/>
            <a:satOff val="-5795"/>
            <a:lumOff val="1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Reaching out – we found a small innovative company that could work with us.</a:t>
          </a:r>
          <a:endParaRPr lang="en-US" sz="1600" kern="1200"/>
        </a:p>
      </dsp:txBody>
      <dsp:txXfrm>
        <a:off x="2602279" y="1485733"/>
        <a:ext cx="2120827" cy="1272496"/>
      </dsp:txXfrm>
    </dsp:sp>
    <dsp:sp modelId="{361BAD2E-F450-40DC-BBD5-CA6C9B42EDBC}">
      <dsp:nvSpPr>
        <dsp:cNvPr id="0" name=""/>
        <dsp:cNvSpPr/>
      </dsp:nvSpPr>
      <dsp:spPr>
        <a:xfrm>
          <a:off x="269369" y="2970313"/>
          <a:ext cx="2120827" cy="1272496"/>
        </a:xfrm>
        <a:prstGeom prst="rect">
          <a:avLst/>
        </a:prstGeom>
        <a:solidFill>
          <a:schemeClr val="accent2">
            <a:hueOff val="-670499"/>
            <a:satOff val="-7726"/>
            <a:lumOff val="1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Everyone onboard…Trying to understand …</a:t>
          </a:r>
          <a:endParaRPr lang="en-US" sz="1600" kern="1200"/>
        </a:p>
      </dsp:txBody>
      <dsp:txXfrm>
        <a:off x="269369" y="2970313"/>
        <a:ext cx="2120827" cy="1272496"/>
      </dsp:txXfrm>
    </dsp:sp>
    <dsp:sp modelId="{52EE725E-8C7C-4596-A100-9777E2A1F107}">
      <dsp:nvSpPr>
        <dsp:cNvPr id="0" name=""/>
        <dsp:cNvSpPr/>
      </dsp:nvSpPr>
      <dsp:spPr>
        <a:xfrm>
          <a:off x="2602279" y="2970313"/>
          <a:ext cx="2120827" cy="1272496"/>
        </a:xfrm>
        <a:prstGeom prst="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This is about changing culture</a:t>
          </a:r>
          <a:endParaRPr lang="en-US" sz="1600" kern="1200"/>
        </a:p>
      </dsp:txBody>
      <dsp:txXfrm>
        <a:off x="2602279" y="2970313"/>
        <a:ext cx="2120827" cy="12724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DFFD13-689A-452F-A100-5ACA4508E9E6}"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189941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FFD13-689A-452F-A100-5ACA4508E9E6}"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326299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FFD13-689A-452F-A100-5ACA4508E9E6}"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45529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FFD13-689A-452F-A100-5ACA4508E9E6}"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232689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FFD13-689A-452F-A100-5ACA4508E9E6}"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69564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DFFD13-689A-452F-A100-5ACA4508E9E6}"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135790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DFFD13-689A-452F-A100-5ACA4508E9E6}"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282116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DFFD13-689A-452F-A100-5ACA4508E9E6}"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187870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FFD13-689A-452F-A100-5ACA4508E9E6}"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292938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DFFD13-689A-452F-A100-5ACA4508E9E6}"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284987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DFFD13-689A-452F-A100-5ACA4508E9E6}"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846D9-48DB-4DAC-86EE-9CE76989F38D}" type="slidenum">
              <a:rPr lang="en-GB" smtClean="0"/>
              <a:t>‹#›</a:t>
            </a:fld>
            <a:endParaRPr lang="en-GB"/>
          </a:p>
        </p:txBody>
      </p:sp>
    </p:spTree>
    <p:extLst>
      <p:ext uri="{BB962C8B-B14F-4D97-AF65-F5344CB8AC3E}">
        <p14:creationId xmlns:p14="http://schemas.microsoft.com/office/powerpoint/2010/main" val="338494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FFD13-689A-452F-A100-5ACA4508E9E6}"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846D9-48DB-4DAC-86EE-9CE76989F38D}" type="slidenum">
              <a:rPr lang="en-GB" smtClean="0"/>
              <a:t>‹#›</a:t>
            </a:fld>
            <a:endParaRPr lang="en-GB"/>
          </a:p>
        </p:txBody>
      </p:sp>
    </p:spTree>
    <p:extLst>
      <p:ext uri="{BB962C8B-B14F-4D97-AF65-F5344CB8AC3E}">
        <p14:creationId xmlns:p14="http://schemas.microsoft.com/office/powerpoint/2010/main" val="22008794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pduk.co.uk/" TargetMode="External"/><Relationship Id="rId13" Type="http://schemas.openxmlformats.org/officeDocument/2006/relationships/hyperlink" Target="https://hbr.org/2019/07/building-the-ai-powered-organization" TargetMode="External"/><Relationship Id="rId3" Type="http://schemas.openxmlformats.org/officeDocument/2006/relationships/hyperlink" Target="https://www.researchgate.net/publication/324169662_Validation_of_the_Innovation_Radar_assessment_framework" TargetMode="External"/><Relationship Id="rId7" Type="http://schemas.openxmlformats.org/officeDocument/2006/relationships/hyperlink" Target="https://diplomasafe.com/" TargetMode="External"/><Relationship Id="rId12" Type="http://schemas.openxmlformats.org/officeDocument/2006/relationships/hyperlink" Target="https://www.compasspoint.org/sites/default/files/documents/CompassPoint_Next%20Generation%20Orgs_2011_0.pdf" TargetMode="External"/><Relationship Id="rId2" Type="http://schemas.openxmlformats.org/officeDocument/2006/relationships/hyperlink" Target="https://www.researchgate.net/project/European-Innovation-Policies-for-the-Digital-Shift" TargetMode="External"/><Relationship Id="rId16" Type="http://schemas.openxmlformats.org/officeDocument/2006/relationships/hyperlink" Target="https://www.mckinsey.com/business-functions/mckinsey-digital/our-insights/how-to-restart-your-stalled-digital-transformation" TargetMode="External"/><Relationship Id="rId1" Type="http://schemas.openxmlformats.org/officeDocument/2006/relationships/slideLayout" Target="../slideLayouts/slideLayout2.xml"/><Relationship Id="rId6" Type="http://schemas.openxmlformats.org/officeDocument/2006/relationships/hyperlink" Target="https://analytics.hbs.edu/blog/business-intelligence-vs-business-analytics/" TargetMode="External"/><Relationship Id="rId11" Type="http://schemas.openxmlformats.org/officeDocument/2006/relationships/hyperlink" Target="https://www.ssh.is/images/stories/S%C3%B3knar%C3%A1%C3%A6tlun/Lokaskyrslur/Sk%C3%B3lar/S%C3%ADmenntun%20%C3%A1%20vinnumarka%C3%B0i-LOK.pdf" TargetMode="External"/><Relationship Id="rId5" Type="http://schemas.openxmlformats.org/officeDocument/2006/relationships/hyperlink" Target="https://openbadges.org/about/" TargetMode="External"/><Relationship Id="rId15" Type="http://schemas.openxmlformats.org/officeDocument/2006/relationships/hyperlink" Target="https://www.edcircuit.com/out-of-the-box-thinking-is-so-five-minutes-ago/" TargetMode="External"/><Relationship Id="rId10" Type="http://schemas.openxmlformats.org/officeDocument/2006/relationships/hyperlink" Target="https://www.si.is/media/_eplica-uppsetning/Menntastefna-SI-Final.pdf" TargetMode="External"/><Relationship Id="rId4" Type="http://schemas.openxmlformats.org/officeDocument/2006/relationships/hyperlink" Target="https://www.readytech.com.au/the-digital-credentials-explosion-with-david-kinsella/" TargetMode="External"/><Relationship Id="rId9" Type="http://schemas.openxmlformats.org/officeDocument/2006/relationships/hyperlink" Target="https://suhf.se/app/uploads/2019/07/Bildning-utbildning-matchning_140513.pdf" TargetMode="External"/><Relationship Id="rId14" Type="http://schemas.openxmlformats.org/officeDocument/2006/relationships/hyperlink" Target="https://hbr.org/2020/05/the-agile-c-suit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fjalar@idan.&#237;s" TargetMode="External"/><Relationship Id="rId2" Type="http://schemas.openxmlformats.org/officeDocument/2006/relationships/hyperlink" Target="mailto:helen@idan.i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with low confidence">
            <a:extLst>
              <a:ext uri="{FF2B5EF4-FFF2-40B4-BE49-F238E27FC236}">
                <a16:creationId xmlns:a16="http://schemas.microsoft.com/office/drawing/2014/main" id="{1D8018D2-2E42-4272-A462-1C105BA71D14}"/>
              </a:ext>
            </a:extLst>
          </p:cNvPr>
          <p:cNvPicPr>
            <a:picLocks noChangeAspect="1"/>
          </p:cNvPicPr>
          <p:nvPr/>
        </p:nvPicPr>
        <p:blipFill rotWithShape="1">
          <a:blip r:embed="rId2">
            <a:extLst>
              <a:ext uri="{28A0092B-C50C-407E-A947-70E740481C1C}">
                <a14:useLocalDpi xmlns:a14="http://schemas.microsoft.com/office/drawing/2010/main" val="0"/>
              </a:ext>
            </a:extLst>
          </a:blip>
          <a:srcRect t="6109" r="33247" b="6"/>
          <a:stretch/>
        </p:blipFill>
        <p:spPr>
          <a:xfrm>
            <a:off x="3523488" y="10"/>
            <a:ext cx="8668512" cy="6857990"/>
          </a:xfrm>
          <a:prstGeom prst="rect">
            <a:avLst/>
          </a:prstGeom>
        </p:spPr>
      </p:pic>
      <p:sp>
        <p:nvSpPr>
          <p:cNvPr id="30"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F91150-5B4E-46D2-B5E6-E23E5273CFD8}"/>
              </a:ext>
            </a:extLst>
          </p:cNvPr>
          <p:cNvSpPr>
            <a:spLocks noGrp="1"/>
          </p:cNvSpPr>
          <p:nvPr>
            <p:ph type="ctrTitle"/>
          </p:nvPr>
        </p:nvSpPr>
        <p:spPr>
          <a:xfrm>
            <a:off x="327586" y="1182521"/>
            <a:ext cx="7923596" cy="1429477"/>
          </a:xfrm>
        </p:spPr>
        <p:txBody>
          <a:bodyPr anchor="b">
            <a:normAutofit fontScale="90000"/>
          </a:bodyPr>
          <a:lstStyle/>
          <a:p>
            <a:pPr algn="l"/>
            <a:r>
              <a:rPr lang="en-GB" sz="3000" b="0" i="0">
                <a:effectLst/>
                <a:latin typeface="museo_sans300"/>
              </a:rPr>
              <a:t>Lessons learnt: </a:t>
            </a:r>
            <a:br>
              <a:rPr lang="en-GB" sz="3000" b="0" i="0">
                <a:effectLst/>
                <a:latin typeface="museo_sans300"/>
              </a:rPr>
            </a:br>
            <a:r>
              <a:rPr lang="en-GB" sz="3000" b="0" i="0">
                <a:effectLst/>
                <a:latin typeface="museo_sans300"/>
              </a:rPr>
              <a:t>Digital transformation led us to re-thinking of how certificates of completion are issued. </a:t>
            </a:r>
            <a:br>
              <a:rPr lang="en-GB" sz="3000" b="0" i="0" dirty="0">
                <a:effectLst/>
                <a:latin typeface="museo_sans300"/>
              </a:rPr>
            </a:br>
            <a:endParaRPr lang="en-GB" sz="3000" dirty="0"/>
          </a:p>
        </p:txBody>
      </p:sp>
      <p:sp>
        <p:nvSpPr>
          <p:cNvPr id="3" name="Subtitle 2">
            <a:extLst>
              <a:ext uri="{FF2B5EF4-FFF2-40B4-BE49-F238E27FC236}">
                <a16:creationId xmlns:a16="http://schemas.microsoft.com/office/drawing/2014/main" id="{9841E451-ED26-4AD8-9062-E50181F53C0F}"/>
              </a:ext>
            </a:extLst>
          </p:cNvPr>
          <p:cNvSpPr>
            <a:spLocks noGrp="1"/>
          </p:cNvSpPr>
          <p:nvPr>
            <p:ph type="subTitle" idx="1"/>
          </p:nvPr>
        </p:nvSpPr>
        <p:spPr>
          <a:xfrm>
            <a:off x="548164" y="2707239"/>
            <a:ext cx="4023359" cy="2210771"/>
          </a:xfrm>
        </p:spPr>
        <p:txBody>
          <a:bodyPr vert="horz" lIns="91440" tIns="45720" rIns="91440" bIns="45720" rtlCol="0" anchor="t">
            <a:normAutofit/>
          </a:bodyPr>
          <a:lstStyle/>
          <a:p>
            <a:pPr algn="l"/>
            <a:r>
              <a:rPr lang="en-GB" sz="1400" dirty="0">
                <a:latin typeface="museo_sans300"/>
              </a:rPr>
              <a:t>Digital credentials will transform how we interact, attain and share credentials. </a:t>
            </a:r>
          </a:p>
          <a:p>
            <a:pPr algn="l"/>
            <a:endParaRPr lang="en-GB" sz="1400" dirty="0">
              <a:latin typeface="museo_sans300"/>
            </a:endParaRPr>
          </a:p>
          <a:p>
            <a:pPr algn="l"/>
            <a:endParaRPr lang="en-GB" sz="1400" dirty="0">
              <a:latin typeface="museo_sans300"/>
            </a:endParaRPr>
          </a:p>
          <a:p>
            <a:pPr algn="l"/>
            <a:r>
              <a:rPr lang="en-GB" sz="1400" b="1" dirty="0">
                <a:latin typeface="museo_sans300"/>
              </a:rPr>
              <a:t>Lots of challenges</a:t>
            </a:r>
            <a:endParaRPr lang="en-GB" sz="1400" dirty="0">
              <a:latin typeface="museo_sans300"/>
            </a:endParaRPr>
          </a:p>
        </p:txBody>
      </p:sp>
      <p:sp>
        <p:nvSpPr>
          <p:cNvPr id="31"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BD91C4A-A173-43EC-ADCE-4B48B3629442}"/>
              </a:ext>
            </a:extLst>
          </p:cNvPr>
          <p:cNvSpPr/>
          <p:nvPr/>
        </p:nvSpPr>
        <p:spPr>
          <a:xfrm>
            <a:off x="331773" y="493614"/>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58B58BA-11B8-4465-8C07-6F78EBD98800}"/>
              </a:ext>
            </a:extLst>
          </p:cNvPr>
          <p:cNvPicPr>
            <a:picLocks noChangeAspect="1"/>
          </p:cNvPicPr>
          <p:nvPr/>
        </p:nvPicPr>
        <p:blipFill>
          <a:blip r:embed="rId3"/>
          <a:stretch>
            <a:fillRect/>
          </a:stretch>
        </p:blipFill>
        <p:spPr>
          <a:xfrm>
            <a:off x="1282302" y="5521967"/>
            <a:ext cx="2560552" cy="792046"/>
          </a:xfrm>
          <a:prstGeom prst="rect">
            <a:avLst/>
          </a:prstGeom>
        </p:spPr>
      </p:pic>
    </p:spTree>
    <p:extLst>
      <p:ext uri="{BB962C8B-B14F-4D97-AF65-F5344CB8AC3E}">
        <p14:creationId xmlns:p14="http://schemas.microsoft.com/office/powerpoint/2010/main" val="4420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400"/>
                                        <p:tgtEl>
                                          <p:spTgt spid="3">
                                            <p:txEl>
                                              <p:pRg st="3" end="3"/>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lnut, Nut, Shell, Nutshell, Open">
            <a:extLst>
              <a:ext uri="{FF2B5EF4-FFF2-40B4-BE49-F238E27FC236}">
                <a16:creationId xmlns:a16="http://schemas.microsoft.com/office/drawing/2014/main" id="{AC81B4ED-0D43-4007-AA11-0CBEA48D0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414"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FD430-2850-4993-BF89-2103F6D1025C}"/>
              </a:ext>
            </a:extLst>
          </p:cNvPr>
          <p:cNvSpPr>
            <a:spLocks noGrp="1"/>
          </p:cNvSpPr>
          <p:nvPr>
            <p:ph type="title"/>
          </p:nvPr>
        </p:nvSpPr>
        <p:spPr>
          <a:xfrm>
            <a:off x="371094" y="1161288"/>
            <a:ext cx="3438144" cy="1124712"/>
          </a:xfrm>
        </p:spPr>
        <p:txBody>
          <a:bodyPr anchor="b">
            <a:normAutofit/>
          </a:bodyPr>
          <a:lstStyle/>
          <a:p>
            <a:r>
              <a:rPr lang="en-GB" sz="2000" dirty="0"/>
              <a:t>IÐAN Education Centre - Private non- profit Education and training centre.</a:t>
            </a:r>
          </a:p>
        </p:txBody>
      </p:sp>
      <p:sp>
        <p:nvSpPr>
          <p:cNvPr id="88" name="Rectangle 8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0" name="Rectangle 8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371F81-2BAB-427D-9E18-742AADCB89A6}"/>
              </a:ext>
            </a:extLst>
          </p:cNvPr>
          <p:cNvSpPr>
            <a:spLocks noGrp="1"/>
          </p:cNvSpPr>
          <p:nvPr>
            <p:ph idx="1"/>
          </p:nvPr>
        </p:nvSpPr>
        <p:spPr>
          <a:xfrm>
            <a:off x="371093" y="2718054"/>
            <a:ext cx="4610809" cy="3832518"/>
          </a:xfrm>
        </p:spPr>
        <p:txBody>
          <a:bodyPr anchor="t">
            <a:normAutofit lnSpcReduction="10000"/>
          </a:bodyPr>
          <a:lstStyle/>
          <a:p>
            <a:r>
              <a:rPr lang="en-GB" sz="1800" dirty="0"/>
              <a:t>Continues professional devolvement courses for the industry in Iceland – 300 courses – issuing around 3000 certificates per year</a:t>
            </a:r>
          </a:p>
          <a:p>
            <a:r>
              <a:rPr lang="en-GB" sz="1800" dirty="0"/>
              <a:t>Validation of prior learning against National curricula in crafts and trades. Approx. 300 clients a year</a:t>
            </a:r>
          </a:p>
          <a:p>
            <a:r>
              <a:rPr lang="en-GB" sz="1800" dirty="0"/>
              <a:t>Administration and organisation of Journeyman's examinations in approx. 28 different trades – around 500 qualifications qualification a year.</a:t>
            </a:r>
          </a:p>
          <a:p>
            <a:r>
              <a:rPr lang="en-GB" sz="1800" dirty="0"/>
              <a:t>Enhance the image of crafts and trades</a:t>
            </a:r>
          </a:p>
          <a:p>
            <a:r>
              <a:rPr lang="en-GB" sz="1800" dirty="0"/>
              <a:t>Innovation and development </a:t>
            </a:r>
          </a:p>
          <a:p>
            <a:r>
              <a:rPr lang="en-GB" sz="1800" dirty="0"/>
              <a:t>24 fulltime staff </a:t>
            </a:r>
          </a:p>
          <a:p>
            <a:endParaRPr lang="en-GB" sz="1800" dirty="0"/>
          </a:p>
          <a:p>
            <a:endParaRPr lang="en-GB" sz="1800" dirty="0"/>
          </a:p>
          <a:p>
            <a:endParaRPr lang="en-GB" sz="1800" dirty="0"/>
          </a:p>
          <a:p>
            <a:endParaRPr lang="en-GB" sz="1800" dirty="0"/>
          </a:p>
        </p:txBody>
      </p:sp>
      <p:sp>
        <p:nvSpPr>
          <p:cNvPr id="21" name="Rectangle 20">
            <a:extLst>
              <a:ext uri="{FF2B5EF4-FFF2-40B4-BE49-F238E27FC236}">
                <a16:creationId xmlns:a16="http://schemas.microsoft.com/office/drawing/2014/main" id="{88C8C8CD-510B-4FD4-8B05-66101F3D1010}"/>
              </a:ext>
            </a:extLst>
          </p:cNvPr>
          <p:cNvSpPr/>
          <p:nvPr/>
        </p:nvSpPr>
        <p:spPr>
          <a:xfrm>
            <a:off x="300305" y="693342"/>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FF45567-588D-40AA-B92E-EDA996BACA7B}"/>
              </a:ext>
            </a:extLst>
          </p:cNvPr>
          <p:cNvPicPr>
            <a:picLocks noChangeAspect="1"/>
          </p:cNvPicPr>
          <p:nvPr/>
        </p:nvPicPr>
        <p:blipFill>
          <a:blip r:embed="rId3"/>
          <a:stretch>
            <a:fillRect/>
          </a:stretch>
        </p:blipFill>
        <p:spPr>
          <a:xfrm>
            <a:off x="9498337" y="5692478"/>
            <a:ext cx="2560552" cy="792046"/>
          </a:xfrm>
          <a:prstGeom prst="rect">
            <a:avLst/>
          </a:prstGeom>
        </p:spPr>
      </p:pic>
    </p:spTree>
    <p:extLst>
      <p:ext uri="{BB962C8B-B14F-4D97-AF65-F5344CB8AC3E}">
        <p14:creationId xmlns:p14="http://schemas.microsoft.com/office/powerpoint/2010/main" val="216250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C9AD9CA4-D226-4790-87B1-8A405D7E9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1" r="15803"/>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29"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D6BB64D-61AF-447B-9963-5600F6E154A2}"/>
              </a:ext>
            </a:extLst>
          </p:cNvPr>
          <p:cNvGraphicFramePr>
            <a:graphicFrameLocks noGrp="1"/>
          </p:cNvGraphicFramePr>
          <p:nvPr>
            <p:ph idx="1"/>
            <p:extLst>
              <p:ext uri="{D42A27DB-BD31-4B8C-83A1-F6EECF244321}">
                <p14:modId xmlns:p14="http://schemas.microsoft.com/office/powerpoint/2010/main" val="2446249060"/>
              </p:ext>
            </p:extLst>
          </p:nvPr>
        </p:nvGraphicFramePr>
        <p:xfrm>
          <a:off x="159553" y="2437441"/>
          <a:ext cx="4992477" cy="424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E82AFD-C6F9-488B-A792-1C9AAB066465}"/>
              </a:ext>
            </a:extLst>
          </p:cNvPr>
          <p:cNvSpPr/>
          <p:nvPr/>
        </p:nvSpPr>
        <p:spPr>
          <a:xfrm>
            <a:off x="271730" y="726340"/>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061AECA-CF0E-48B1-8B8F-9DE60A82330F}"/>
              </a:ext>
            </a:extLst>
          </p:cNvPr>
          <p:cNvPicPr>
            <a:picLocks noChangeAspect="1"/>
          </p:cNvPicPr>
          <p:nvPr/>
        </p:nvPicPr>
        <p:blipFill>
          <a:blip r:embed="rId8"/>
          <a:stretch>
            <a:fillRect/>
          </a:stretch>
        </p:blipFill>
        <p:spPr>
          <a:xfrm>
            <a:off x="9498337" y="5692478"/>
            <a:ext cx="2560552" cy="792046"/>
          </a:xfrm>
          <a:prstGeom prst="rect">
            <a:avLst/>
          </a:prstGeom>
        </p:spPr>
      </p:pic>
      <p:sp>
        <p:nvSpPr>
          <p:cNvPr id="2" name="Title 1">
            <a:extLst>
              <a:ext uri="{FF2B5EF4-FFF2-40B4-BE49-F238E27FC236}">
                <a16:creationId xmlns:a16="http://schemas.microsoft.com/office/drawing/2014/main" id="{48E3ACD1-E2A5-481E-995D-A5BA90D3D892}"/>
              </a:ext>
            </a:extLst>
          </p:cNvPr>
          <p:cNvSpPr>
            <a:spLocks noGrp="1"/>
          </p:cNvSpPr>
          <p:nvPr>
            <p:ph type="title"/>
          </p:nvPr>
        </p:nvSpPr>
        <p:spPr>
          <a:xfrm>
            <a:off x="371094" y="614855"/>
            <a:ext cx="6636678" cy="1048407"/>
          </a:xfrm>
        </p:spPr>
        <p:txBody>
          <a:bodyPr anchor="b">
            <a:normAutofit/>
          </a:bodyPr>
          <a:lstStyle/>
          <a:p>
            <a:r>
              <a:rPr lang="en-GB" sz="3200" b="0" i="0" dirty="0">
                <a:effectLst/>
                <a:latin typeface="museo_sans300"/>
              </a:rPr>
              <a:t>What happened in 2020? Disruption! Digital transformation of services.</a:t>
            </a:r>
            <a:endParaRPr lang="en-GB" sz="3200" dirty="0"/>
          </a:p>
        </p:txBody>
      </p:sp>
    </p:spTree>
    <p:extLst>
      <p:ext uri="{BB962C8B-B14F-4D97-AF65-F5344CB8AC3E}">
        <p14:creationId xmlns:p14="http://schemas.microsoft.com/office/powerpoint/2010/main" val="315504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and orange gradient with arrows">
            <a:extLst>
              <a:ext uri="{FF2B5EF4-FFF2-40B4-BE49-F238E27FC236}">
                <a16:creationId xmlns:a16="http://schemas.microsoft.com/office/drawing/2014/main" id="{A14C939C-1480-4597-AF9E-80AF210D80F9}"/>
              </a:ext>
            </a:extLst>
          </p:cNvPr>
          <p:cNvPicPr>
            <a:picLocks noChangeAspect="1"/>
          </p:cNvPicPr>
          <p:nvPr/>
        </p:nvPicPr>
        <p:blipFill rotWithShape="1">
          <a:blip r:embed="rId2"/>
          <a:srcRect l="16300" r="10351" b="3296"/>
          <a:stretch/>
        </p:blipFill>
        <p:spPr>
          <a:xfrm>
            <a:off x="3522468" y="10"/>
            <a:ext cx="8669532" cy="6857990"/>
          </a:xfrm>
          <a:prstGeom prst="rect">
            <a:avLst/>
          </a:prstGeom>
        </p:spPr>
      </p:pic>
      <p:sp>
        <p:nvSpPr>
          <p:cNvPr id="23" name="Rectangle 2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2A0F5F-DBDD-43CD-B1DF-D6160C7AE6DC}"/>
              </a:ext>
            </a:extLst>
          </p:cNvPr>
          <p:cNvSpPr>
            <a:spLocks noGrp="1"/>
          </p:cNvSpPr>
          <p:nvPr>
            <p:ph type="title"/>
          </p:nvPr>
        </p:nvSpPr>
        <p:spPr>
          <a:xfrm>
            <a:off x="371094" y="1161288"/>
            <a:ext cx="3438144" cy="1124712"/>
          </a:xfrm>
        </p:spPr>
        <p:txBody>
          <a:bodyPr anchor="b">
            <a:noAutofit/>
          </a:bodyPr>
          <a:lstStyle/>
          <a:p>
            <a:r>
              <a:rPr lang="en-GB" b="0" i="0" dirty="0">
                <a:effectLst/>
                <a:latin typeface="museo_sans300"/>
              </a:rPr>
              <a:t>Getting to know digital</a:t>
            </a:r>
            <a:endParaRPr lang="en-GB" dirty="0"/>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4BDCC7-E7B3-4F1F-B68C-B10F73F2701E}"/>
              </a:ext>
            </a:extLst>
          </p:cNvPr>
          <p:cNvSpPr>
            <a:spLocks noGrp="1"/>
          </p:cNvSpPr>
          <p:nvPr>
            <p:ph idx="1"/>
          </p:nvPr>
        </p:nvSpPr>
        <p:spPr>
          <a:xfrm>
            <a:off x="371093" y="2718053"/>
            <a:ext cx="6514203" cy="3860168"/>
          </a:xfrm>
        </p:spPr>
        <p:txBody>
          <a:bodyPr anchor="t">
            <a:normAutofit fontScale="92500" lnSpcReduction="10000"/>
          </a:bodyPr>
          <a:lstStyle/>
          <a:p>
            <a:pPr>
              <a:spcBef>
                <a:spcPts val="1200"/>
              </a:spcBef>
            </a:pPr>
            <a:r>
              <a:rPr lang="en-GB" sz="2900" dirty="0">
                <a:latin typeface="museo_sans300"/>
              </a:rPr>
              <a:t>Digital C</a:t>
            </a:r>
            <a:r>
              <a:rPr lang="en-GB" sz="2900" b="0" i="0" dirty="0">
                <a:effectLst/>
                <a:latin typeface="museo_sans300"/>
              </a:rPr>
              <a:t>redentials, Digital badges, assessment credentials,  micro credentials…</a:t>
            </a:r>
            <a:endParaRPr lang="en-GB" sz="2900" dirty="0"/>
          </a:p>
          <a:p>
            <a:pPr>
              <a:spcBef>
                <a:spcPts val="1200"/>
              </a:spcBef>
            </a:pPr>
            <a:r>
              <a:rPr lang="en-GB" sz="2900" dirty="0"/>
              <a:t>Who should get the necessary information on what are digital credentials? </a:t>
            </a:r>
          </a:p>
          <a:p>
            <a:pPr lvl="1">
              <a:spcBef>
                <a:spcPts val="1200"/>
              </a:spcBef>
            </a:pPr>
            <a:r>
              <a:rPr lang="en-GB" sz="2500" dirty="0"/>
              <a:t>Do our users know what digital credentials  are?</a:t>
            </a:r>
          </a:p>
          <a:p>
            <a:pPr lvl="1">
              <a:spcBef>
                <a:spcPts val="1200"/>
              </a:spcBef>
            </a:pPr>
            <a:r>
              <a:rPr lang="en-GB" sz="2500" dirty="0"/>
              <a:t>Short answer NO</a:t>
            </a:r>
          </a:p>
          <a:p>
            <a:pPr>
              <a:spcBef>
                <a:spcPts val="1200"/>
              </a:spcBef>
            </a:pPr>
            <a:r>
              <a:rPr lang="en-GB" sz="2900" dirty="0"/>
              <a:t>Two worlds?</a:t>
            </a:r>
          </a:p>
          <a:p>
            <a:pPr lvl="1">
              <a:spcBef>
                <a:spcPts val="1200"/>
              </a:spcBef>
            </a:pPr>
            <a:r>
              <a:rPr lang="en-GB" sz="2900" dirty="0"/>
              <a:t>The reality of digital transformation!</a:t>
            </a:r>
          </a:p>
          <a:p>
            <a:pPr lvl="1"/>
            <a:endParaRPr lang="en-GB" dirty="0"/>
          </a:p>
        </p:txBody>
      </p:sp>
      <p:pic>
        <p:nvPicPr>
          <p:cNvPr id="17" name="Picture 16">
            <a:extLst>
              <a:ext uri="{FF2B5EF4-FFF2-40B4-BE49-F238E27FC236}">
                <a16:creationId xmlns:a16="http://schemas.microsoft.com/office/drawing/2014/main" id="{4B30883A-9873-415F-A6D8-82040A2E897A}"/>
              </a:ext>
            </a:extLst>
          </p:cNvPr>
          <p:cNvPicPr>
            <a:picLocks noChangeAspect="1"/>
          </p:cNvPicPr>
          <p:nvPr/>
        </p:nvPicPr>
        <p:blipFill>
          <a:blip r:embed="rId3"/>
          <a:stretch>
            <a:fillRect/>
          </a:stretch>
        </p:blipFill>
        <p:spPr>
          <a:xfrm>
            <a:off x="9498337" y="5692478"/>
            <a:ext cx="2560552" cy="792046"/>
          </a:xfrm>
          <a:prstGeom prst="rect">
            <a:avLst/>
          </a:prstGeom>
        </p:spPr>
      </p:pic>
      <p:sp>
        <p:nvSpPr>
          <p:cNvPr id="18" name="Rectangle 17">
            <a:extLst>
              <a:ext uri="{FF2B5EF4-FFF2-40B4-BE49-F238E27FC236}">
                <a16:creationId xmlns:a16="http://schemas.microsoft.com/office/drawing/2014/main" id="{9C9E4A95-510C-4554-B934-ABAE0DEBD6F9}"/>
              </a:ext>
            </a:extLst>
          </p:cNvPr>
          <p:cNvSpPr/>
          <p:nvPr/>
        </p:nvSpPr>
        <p:spPr>
          <a:xfrm>
            <a:off x="300305" y="587249"/>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803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FAD276-4AE8-4BA5-9C49-9A65CC7042C2}"/>
              </a:ext>
            </a:extLst>
          </p:cNvPr>
          <p:cNvPicPr>
            <a:picLocks noChangeAspect="1"/>
          </p:cNvPicPr>
          <p:nvPr/>
        </p:nvPicPr>
        <p:blipFill rotWithShape="1">
          <a:blip r:embed="rId2">
            <a:extLst>
              <a:ext uri="{28A0092B-C50C-407E-A947-70E740481C1C}">
                <a14:useLocalDpi xmlns:a14="http://schemas.microsoft.com/office/drawing/2010/main" val="0"/>
              </a:ext>
            </a:extLst>
          </a:blip>
          <a:srcRect l="15723" t="9091" r="15323" b="-1"/>
          <a:stretch/>
        </p:blipFill>
        <p:spPr>
          <a:xfrm>
            <a:off x="3522468" y="10"/>
            <a:ext cx="8669532" cy="6857990"/>
          </a:xfrm>
          <a:prstGeom prst="rect">
            <a:avLst/>
          </a:prstGeom>
        </p:spPr>
      </p:pic>
      <p:sp>
        <p:nvSpPr>
          <p:cNvPr id="9"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CCB0E7-DD38-4BFE-9981-5052C1F404D6}"/>
              </a:ext>
            </a:extLst>
          </p:cNvPr>
          <p:cNvSpPr>
            <a:spLocks noGrp="1"/>
          </p:cNvSpPr>
          <p:nvPr>
            <p:ph type="title"/>
          </p:nvPr>
        </p:nvSpPr>
        <p:spPr>
          <a:xfrm>
            <a:off x="371094" y="1161288"/>
            <a:ext cx="3438144" cy="1124712"/>
          </a:xfrm>
        </p:spPr>
        <p:txBody>
          <a:bodyPr anchor="b">
            <a:normAutofit/>
          </a:bodyPr>
          <a:lstStyle/>
          <a:p>
            <a:r>
              <a:rPr lang="en-GB" sz="2400" b="0" i="0" dirty="0">
                <a:effectLst/>
                <a:latin typeface="museo_sans300"/>
              </a:rPr>
              <a:t>- </a:t>
            </a:r>
            <a:r>
              <a:rPr lang="en-GB" sz="2400" dirty="0">
                <a:latin typeface="museo_sans300"/>
              </a:rPr>
              <a:t>Why </a:t>
            </a:r>
            <a:r>
              <a:rPr lang="en-GB" sz="2400" b="0" i="0" dirty="0">
                <a:effectLst/>
                <a:latin typeface="museo_sans300"/>
              </a:rPr>
              <a:t>digital credentials – foreseen impact</a:t>
            </a:r>
            <a:br>
              <a:rPr lang="en-GB" sz="2400" b="0" i="0" dirty="0">
                <a:effectLst/>
                <a:latin typeface="museo_sans300"/>
              </a:rPr>
            </a:br>
            <a:endParaRPr lang="en-GB" sz="24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5D3854-F85A-458D-9923-08FA5D49340B}"/>
              </a:ext>
            </a:extLst>
          </p:cNvPr>
          <p:cNvSpPr>
            <a:spLocks noGrp="1"/>
          </p:cNvSpPr>
          <p:nvPr>
            <p:ph idx="1"/>
          </p:nvPr>
        </p:nvSpPr>
        <p:spPr>
          <a:xfrm>
            <a:off x="371093" y="2718054"/>
            <a:ext cx="5454265" cy="4139946"/>
          </a:xfrm>
        </p:spPr>
        <p:txBody>
          <a:bodyPr anchor="t">
            <a:normAutofit/>
          </a:bodyPr>
          <a:lstStyle/>
          <a:p>
            <a:pPr marL="0" indent="0">
              <a:buNone/>
            </a:pPr>
            <a:r>
              <a:rPr lang="en-GB" dirty="0"/>
              <a:t>A better way to capture and communicate learning</a:t>
            </a:r>
          </a:p>
          <a:p>
            <a:pPr lvl="1"/>
            <a:r>
              <a:rPr lang="en-GB" sz="2800" dirty="0"/>
              <a:t>For the learner – educator – company</a:t>
            </a:r>
          </a:p>
          <a:p>
            <a:pPr lvl="1"/>
            <a:r>
              <a:rPr lang="en-GB" sz="2800" dirty="0"/>
              <a:t>Sharable credentials</a:t>
            </a:r>
          </a:p>
          <a:p>
            <a:pPr lvl="1"/>
            <a:r>
              <a:rPr lang="en-GB" sz="2800" dirty="0"/>
              <a:t>Enhance “your” brand</a:t>
            </a:r>
          </a:p>
          <a:p>
            <a:pPr lvl="1"/>
            <a:r>
              <a:rPr lang="en-GB" sz="2800" dirty="0"/>
              <a:t>Secure, accessible and verifiable</a:t>
            </a:r>
          </a:p>
          <a:p>
            <a:endParaRPr lang="en-GB" dirty="0"/>
          </a:p>
        </p:txBody>
      </p:sp>
      <p:sp>
        <p:nvSpPr>
          <p:cNvPr id="13" name="Rectangle 12">
            <a:extLst>
              <a:ext uri="{FF2B5EF4-FFF2-40B4-BE49-F238E27FC236}">
                <a16:creationId xmlns:a16="http://schemas.microsoft.com/office/drawing/2014/main" id="{1DFBB9FF-1DD3-459A-B337-76D66B986A97}"/>
              </a:ext>
            </a:extLst>
          </p:cNvPr>
          <p:cNvSpPr/>
          <p:nvPr/>
        </p:nvSpPr>
        <p:spPr>
          <a:xfrm>
            <a:off x="371094" y="624226"/>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D97AFF7-C05B-4847-8175-61B912A47596}"/>
              </a:ext>
            </a:extLst>
          </p:cNvPr>
          <p:cNvPicPr>
            <a:picLocks noChangeAspect="1"/>
          </p:cNvPicPr>
          <p:nvPr/>
        </p:nvPicPr>
        <p:blipFill>
          <a:blip r:embed="rId3"/>
          <a:stretch>
            <a:fillRect/>
          </a:stretch>
        </p:blipFill>
        <p:spPr>
          <a:xfrm>
            <a:off x="9498337" y="5692478"/>
            <a:ext cx="2560552" cy="792046"/>
          </a:xfrm>
          <a:prstGeom prst="rect">
            <a:avLst/>
          </a:prstGeom>
        </p:spPr>
      </p:pic>
    </p:spTree>
    <p:extLst>
      <p:ext uri="{BB962C8B-B14F-4D97-AF65-F5344CB8AC3E}">
        <p14:creationId xmlns:p14="http://schemas.microsoft.com/office/powerpoint/2010/main" val="19260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71905EFB-D407-4839-AB2D-78027EE66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4" r="2404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63925D-A1A3-49C9-8BEB-3D30B697FC81}"/>
              </a:ext>
            </a:extLst>
          </p:cNvPr>
          <p:cNvSpPr>
            <a:spLocks noGrp="1"/>
          </p:cNvSpPr>
          <p:nvPr>
            <p:ph type="title"/>
          </p:nvPr>
        </p:nvSpPr>
        <p:spPr>
          <a:xfrm>
            <a:off x="371093" y="1161288"/>
            <a:ext cx="5272961" cy="1124712"/>
          </a:xfrm>
        </p:spPr>
        <p:txBody>
          <a:bodyPr anchor="b">
            <a:normAutofit/>
          </a:bodyPr>
          <a:lstStyle/>
          <a:p>
            <a:r>
              <a:rPr lang="en-GB" sz="3600" b="0" i="0" dirty="0">
                <a:effectLst/>
                <a:latin typeface="museo_sans300"/>
              </a:rPr>
              <a:t>Making issuing of credentials more secure</a:t>
            </a:r>
            <a:endParaRPr lang="en-GB" sz="3600" dirty="0"/>
          </a:p>
        </p:txBody>
      </p:sp>
      <p:sp>
        <p:nvSpPr>
          <p:cNvPr id="3078"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B80241-FF7A-4DEF-B8E5-BD53D3AB8F9C}"/>
              </a:ext>
            </a:extLst>
          </p:cNvPr>
          <p:cNvSpPr>
            <a:spLocks noGrp="1"/>
          </p:cNvSpPr>
          <p:nvPr>
            <p:ph idx="1"/>
          </p:nvPr>
        </p:nvSpPr>
        <p:spPr>
          <a:xfrm>
            <a:off x="371093" y="2718054"/>
            <a:ext cx="4894589" cy="3743286"/>
          </a:xfrm>
        </p:spPr>
        <p:txBody>
          <a:bodyPr anchor="t">
            <a:normAutofit fontScale="92500" lnSpcReduction="10000"/>
          </a:bodyPr>
          <a:lstStyle/>
          <a:p>
            <a:r>
              <a:rPr lang="en-GB" dirty="0"/>
              <a:t>Seamless integration – LISA web-based content management system probably the smallest in the world – is now issuing digital secure encrypted credentials… and nobody knows- the difference  </a:t>
            </a:r>
          </a:p>
          <a:p>
            <a:r>
              <a:rPr lang="en-GB" dirty="0"/>
              <a:t>The challenges of “true” integration are many and only </a:t>
            </a:r>
            <a:r>
              <a:rPr lang="en-GB"/>
              <a:t>some of them digital. (human vs digial)</a:t>
            </a:r>
            <a:endParaRPr lang="en-GB">
              <a:cs typeface="Calibri"/>
            </a:endParaRPr>
          </a:p>
        </p:txBody>
      </p:sp>
      <p:sp>
        <p:nvSpPr>
          <p:cNvPr id="12" name="Rectangle 11">
            <a:extLst>
              <a:ext uri="{FF2B5EF4-FFF2-40B4-BE49-F238E27FC236}">
                <a16:creationId xmlns:a16="http://schemas.microsoft.com/office/drawing/2014/main" id="{358CE523-7D83-48BD-A7A7-C11BA84B40D0}"/>
              </a:ext>
            </a:extLst>
          </p:cNvPr>
          <p:cNvSpPr/>
          <p:nvPr/>
        </p:nvSpPr>
        <p:spPr>
          <a:xfrm>
            <a:off x="371093" y="682773"/>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D6688E0-B898-4414-9682-670274E7FCE6}"/>
              </a:ext>
            </a:extLst>
          </p:cNvPr>
          <p:cNvPicPr>
            <a:picLocks noChangeAspect="1"/>
          </p:cNvPicPr>
          <p:nvPr/>
        </p:nvPicPr>
        <p:blipFill>
          <a:blip r:embed="rId3"/>
          <a:stretch>
            <a:fillRect/>
          </a:stretch>
        </p:blipFill>
        <p:spPr>
          <a:xfrm>
            <a:off x="9498337" y="5692478"/>
            <a:ext cx="2560552" cy="792046"/>
          </a:xfrm>
          <a:prstGeom prst="rect">
            <a:avLst/>
          </a:prstGeom>
        </p:spPr>
      </p:pic>
    </p:spTree>
    <p:extLst>
      <p:ext uri="{BB962C8B-B14F-4D97-AF65-F5344CB8AC3E}">
        <p14:creationId xmlns:p14="http://schemas.microsoft.com/office/powerpoint/2010/main" val="57150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CFB9949-864A-468D-96E9-093216203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723"/>
          <a:stretch/>
        </p:blipFill>
        <p:spPr bwMode="auto">
          <a:xfrm>
            <a:off x="3522468" y="31356"/>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6559B2-87C3-4FED-9AC6-C0ED9E0A6205}"/>
              </a:ext>
            </a:extLst>
          </p:cNvPr>
          <p:cNvSpPr>
            <a:spLocks noGrp="1"/>
          </p:cNvSpPr>
          <p:nvPr>
            <p:ph type="title"/>
          </p:nvPr>
        </p:nvSpPr>
        <p:spPr>
          <a:xfrm>
            <a:off x="371094" y="1161288"/>
            <a:ext cx="3783120" cy="580645"/>
          </a:xfrm>
        </p:spPr>
        <p:txBody>
          <a:bodyPr anchor="b">
            <a:normAutofit fontScale="90000"/>
          </a:bodyPr>
          <a:lstStyle/>
          <a:p>
            <a:r>
              <a:rPr lang="en-GB" sz="3600" dirty="0"/>
              <a:t>Lessons learnt:</a:t>
            </a:r>
          </a:p>
        </p:txBody>
      </p:sp>
      <p:sp>
        <p:nvSpPr>
          <p:cNvPr id="2056"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46FF90C4-7BF5-4706-BCC5-CD5BB6E67CE7}"/>
              </a:ext>
            </a:extLst>
          </p:cNvPr>
          <p:cNvGrpSpPr/>
          <p:nvPr/>
        </p:nvGrpSpPr>
        <p:grpSpPr>
          <a:xfrm>
            <a:off x="433295" y="1935262"/>
            <a:ext cx="2326412" cy="1445259"/>
            <a:chOff x="0" y="75383"/>
            <a:chExt cx="1819645" cy="1091787"/>
          </a:xfrm>
        </p:grpSpPr>
        <p:sp>
          <p:nvSpPr>
            <p:cNvPr id="31" name="Rectangle 30">
              <a:extLst>
                <a:ext uri="{FF2B5EF4-FFF2-40B4-BE49-F238E27FC236}">
                  <a16:creationId xmlns:a16="http://schemas.microsoft.com/office/drawing/2014/main" id="{7073F026-BA42-4468-B323-32A12354E7A6}"/>
                </a:ext>
              </a:extLst>
            </p:cNvPr>
            <p:cNvSpPr/>
            <p:nvPr/>
          </p:nvSpPr>
          <p:spPr>
            <a:xfrm>
              <a:off x="0" y="75383"/>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546E827C-65E5-4B6F-A7A4-9BE68710A911}"/>
                </a:ext>
              </a:extLst>
            </p:cNvPr>
            <p:cNvSpPr txBox="1"/>
            <p:nvPr/>
          </p:nvSpPr>
          <p:spPr>
            <a:xfrm>
              <a:off x="0" y="75383"/>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2000" kern="1200" dirty="0"/>
                <a:t>Don’t be afraid - Don’t be alone</a:t>
              </a:r>
              <a:endParaRPr lang="en-US" sz="2000" kern="1200" dirty="0"/>
            </a:p>
          </p:txBody>
        </p:sp>
      </p:grpSp>
      <p:grpSp>
        <p:nvGrpSpPr>
          <p:cNvPr id="16" name="Group 15">
            <a:extLst>
              <a:ext uri="{FF2B5EF4-FFF2-40B4-BE49-F238E27FC236}">
                <a16:creationId xmlns:a16="http://schemas.microsoft.com/office/drawing/2014/main" id="{4B82D2F7-3A98-4526-9289-7546D612982B}"/>
              </a:ext>
            </a:extLst>
          </p:cNvPr>
          <p:cNvGrpSpPr/>
          <p:nvPr/>
        </p:nvGrpSpPr>
        <p:grpSpPr>
          <a:xfrm>
            <a:off x="2852808" y="1935262"/>
            <a:ext cx="2326412" cy="1445259"/>
            <a:chOff x="2002076" y="51735"/>
            <a:chExt cx="1819645" cy="1091787"/>
          </a:xfrm>
        </p:grpSpPr>
        <p:sp>
          <p:nvSpPr>
            <p:cNvPr id="29" name="Rectangle 28">
              <a:extLst>
                <a:ext uri="{FF2B5EF4-FFF2-40B4-BE49-F238E27FC236}">
                  <a16:creationId xmlns:a16="http://schemas.microsoft.com/office/drawing/2014/main" id="{181D138C-100D-4DCB-8178-E4A2235C117F}"/>
                </a:ext>
              </a:extLst>
            </p:cNvPr>
            <p:cNvSpPr/>
            <p:nvPr/>
          </p:nvSpPr>
          <p:spPr>
            <a:xfrm>
              <a:off x="2002076" y="51735"/>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65CCB31A-10B1-42EF-B391-7017EAB9D9F5}"/>
                </a:ext>
              </a:extLst>
            </p:cNvPr>
            <p:cNvSpPr txBox="1"/>
            <p:nvPr/>
          </p:nvSpPr>
          <p:spPr>
            <a:xfrm>
              <a:off x="2002076" y="51735"/>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2000" kern="1200" dirty="0"/>
                <a:t>Be creative</a:t>
              </a:r>
              <a:r>
                <a:rPr lang="en-GB" sz="2000" dirty="0"/>
                <a:t>/ curious </a:t>
              </a:r>
              <a:endParaRPr lang="en-US" sz="2000" kern="1200" dirty="0"/>
            </a:p>
          </p:txBody>
        </p:sp>
      </p:grpSp>
      <p:grpSp>
        <p:nvGrpSpPr>
          <p:cNvPr id="17" name="Group 16">
            <a:extLst>
              <a:ext uri="{FF2B5EF4-FFF2-40B4-BE49-F238E27FC236}">
                <a16:creationId xmlns:a16="http://schemas.microsoft.com/office/drawing/2014/main" id="{9711EC24-2B45-49B2-BA55-31943718319D}"/>
              </a:ext>
            </a:extLst>
          </p:cNvPr>
          <p:cNvGrpSpPr/>
          <p:nvPr/>
        </p:nvGrpSpPr>
        <p:grpSpPr>
          <a:xfrm>
            <a:off x="425281" y="3475564"/>
            <a:ext cx="2326412" cy="1445259"/>
            <a:chOff x="466" y="1325487"/>
            <a:chExt cx="1819645" cy="1091787"/>
          </a:xfrm>
        </p:grpSpPr>
        <p:sp>
          <p:nvSpPr>
            <p:cNvPr id="27" name="Rectangle 26">
              <a:extLst>
                <a:ext uri="{FF2B5EF4-FFF2-40B4-BE49-F238E27FC236}">
                  <a16:creationId xmlns:a16="http://schemas.microsoft.com/office/drawing/2014/main" id="{D7CF1D2B-80F2-4B5F-97C0-A91AE8868F84}"/>
                </a:ext>
              </a:extLst>
            </p:cNvPr>
            <p:cNvSpPr/>
            <p:nvPr/>
          </p:nvSpPr>
          <p:spPr>
            <a:xfrm>
              <a:off x="466" y="1325487"/>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1ED816CC-F5A1-453C-BB2B-BA1F86CB64E2}"/>
                </a:ext>
              </a:extLst>
            </p:cNvPr>
            <p:cNvSpPr txBox="1"/>
            <p:nvPr/>
          </p:nvSpPr>
          <p:spPr>
            <a:xfrm>
              <a:off x="466" y="1325487"/>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600" kern="1200"/>
                <a:t>Visualise </a:t>
              </a:r>
              <a:r>
                <a:rPr lang="en-GB" sz="1600"/>
                <a:t> </a:t>
              </a:r>
              <a:r>
                <a:rPr lang="en-GB" sz="1600" kern="1200"/>
                <a:t>(My </a:t>
              </a:r>
              <a:r>
                <a:rPr lang="en-GB" sz="1600" kern="1200" dirty="0"/>
                <a:t>Icelandic plumber that gets hired in Denmark – through sharing digital credentials on social media)</a:t>
              </a:r>
              <a:endParaRPr lang="en-US" sz="1600" kern="1200" dirty="0"/>
            </a:p>
          </p:txBody>
        </p:sp>
      </p:grpSp>
      <p:grpSp>
        <p:nvGrpSpPr>
          <p:cNvPr id="18" name="Group 17">
            <a:extLst>
              <a:ext uri="{FF2B5EF4-FFF2-40B4-BE49-F238E27FC236}">
                <a16:creationId xmlns:a16="http://schemas.microsoft.com/office/drawing/2014/main" id="{D8A124CF-FD9F-48D7-B616-A7A252801FE3}"/>
              </a:ext>
            </a:extLst>
          </p:cNvPr>
          <p:cNvGrpSpPr/>
          <p:nvPr/>
        </p:nvGrpSpPr>
        <p:grpSpPr>
          <a:xfrm>
            <a:off x="2863467" y="3472863"/>
            <a:ext cx="2326412" cy="1445259"/>
            <a:chOff x="2002076" y="1325487"/>
            <a:chExt cx="1819645" cy="1091787"/>
          </a:xfrm>
        </p:grpSpPr>
        <p:sp>
          <p:nvSpPr>
            <p:cNvPr id="25" name="Rectangle 24">
              <a:extLst>
                <a:ext uri="{FF2B5EF4-FFF2-40B4-BE49-F238E27FC236}">
                  <a16:creationId xmlns:a16="http://schemas.microsoft.com/office/drawing/2014/main" id="{8157B282-61D2-43C4-B648-BABC10EBB667}"/>
                </a:ext>
              </a:extLst>
            </p:cNvPr>
            <p:cNvSpPr/>
            <p:nvPr/>
          </p:nvSpPr>
          <p:spPr>
            <a:xfrm>
              <a:off x="2002076" y="1325487"/>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E7F7F985-E3AE-40FD-80EE-D3BF19D90170}"/>
                </a:ext>
              </a:extLst>
            </p:cNvPr>
            <p:cNvSpPr txBox="1"/>
            <p:nvPr/>
          </p:nvSpPr>
          <p:spPr>
            <a:xfrm>
              <a:off x="2002076" y="1325487"/>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2000" kern="1200" dirty="0"/>
                <a:t>Understand the user (who is you’re</a:t>
              </a:r>
              <a:r>
                <a:rPr lang="en-GB" sz="2000" dirty="0"/>
                <a:t>  </a:t>
              </a:r>
              <a:r>
                <a:rPr lang="en-GB" sz="2000" kern="1200" dirty="0"/>
                <a:t>user?)</a:t>
              </a:r>
              <a:endParaRPr lang="en-US" sz="2000" kern="1200" dirty="0"/>
            </a:p>
          </p:txBody>
        </p:sp>
      </p:grpSp>
      <p:grpSp>
        <p:nvGrpSpPr>
          <p:cNvPr id="19" name="Group 18">
            <a:extLst>
              <a:ext uri="{FF2B5EF4-FFF2-40B4-BE49-F238E27FC236}">
                <a16:creationId xmlns:a16="http://schemas.microsoft.com/office/drawing/2014/main" id="{60D8D798-84AD-46BD-B30A-28DFF0050D06}"/>
              </a:ext>
            </a:extLst>
          </p:cNvPr>
          <p:cNvGrpSpPr/>
          <p:nvPr/>
        </p:nvGrpSpPr>
        <p:grpSpPr>
          <a:xfrm>
            <a:off x="425281" y="5033097"/>
            <a:ext cx="2326412" cy="1445259"/>
            <a:chOff x="466" y="2599239"/>
            <a:chExt cx="1819645" cy="1091787"/>
          </a:xfrm>
        </p:grpSpPr>
        <p:sp>
          <p:nvSpPr>
            <p:cNvPr id="23" name="Rectangle 22">
              <a:extLst>
                <a:ext uri="{FF2B5EF4-FFF2-40B4-BE49-F238E27FC236}">
                  <a16:creationId xmlns:a16="http://schemas.microsoft.com/office/drawing/2014/main" id="{A415A8D1-9628-4078-99CF-9D87211FA899}"/>
                </a:ext>
              </a:extLst>
            </p:cNvPr>
            <p:cNvSpPr/>
            <p:nvPr/>
          </p:nvSpPr>
          <p:spPr>
            <a:xfrm>
              <a:off x="466" y="2599239"/>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D2E207E1-AA10-40E1-AC03-EECD6036DE47}"/>
                </a:ext>
              </a:extLst>
            </p:cNvPr>
            <p:cNvSpPr txBox="1"/>
            <p:nvPr/>
          </p:nvSpPr>
          <p:spPr>
            <a:xfrm>
              <a:off x="466" y="2599239"/>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2000" kern="1200" dirty="0"/>
                <a:t>Start, learn </a:t>
              </a:r>
              <a:r>
                <a:rPr lang="en-GB" sz="2000" dirty="0"/>
                <a:t>from</a:t>
              </a:r>
              <a:r>
                <a:rPr lang="en-GB" sz="2000" kern="1200" dirty="0"/>
                <a:t> mistakes and get to know your user.</a:t>
              </a:r>
              <a:endParaRPr lang="en-US" sz="2000" kern="1200" dirty="0"/>
            </a:p>
          </p:txBody>
        </p:sp>
      </p:grpSp>
      <p:grpSp>
        <p:nvGrpSpPr>
          <p:cNvPr id="20" name="Group 19">
            <a:extLst>
              <a:ext uri="{FF2B5EF4-FFF2-40B4-BE49-F238E27FC236}">
                <a16:creationId xmlns:a16="http://schemas.microsoft.com/office/drawing/2014/main" id="{7F7678B6-AF54-4138-A29C-85EA88264CF4}"/>
              </a:ext>
            </a:extLst>
          </p:cNvPr>
          <p:cNvGrpSpPr/>
          <p:nvPr/>
        </p:nvGrpSpPr>
        <p:grpSpPr>
          <a:xfrm>
            <a:off x="2863467" y="5030397"/>
            <a:ext cx="2326412" cy="1445259"/>
            <a:chOff x="2002076" y="2599239"/>
            <a:chExt cx="1819645" cy="1091787"/>
          </a:xfrm>
        </p:grpSpPr>
        <p:sp>
          <p:nvSpPr>
            <p:cNvPr id="21" name="Rectangle 20">
              <a:extLst>
                <a:ext uri="{FF2B5EF4-FFF2-40B4-BE49-F238E27FC236}">
                  <a16:creationId xmlns:a16="http://schemas.microsoft.com/office/drawing/2014/main" id="{8E26921F-1AC5-40AC-9916-9859C7A4C16E}"/>
                </a:ext>
              </a:extLst>
            </p:cNvPr>
            <p:cNvSpPr/>
            <p:nvPr/>
          </p:nvSpPr>
          <p:spPr>
            <a:xfrm>
              <a:off x="2002076" y="2599239"/>
              <a:ext cx="1819645" cy="1091787"/>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33EBFAA3-40BF-442B-AE44-C4FE4463DAD4}"/>
                </a:ext>
              </a:extLst>
            </p:cNvPr>
            <p:cNvSpPr txBox="1"/>
            <p:nvPr/>
          </p:nvSpPr>
          <p:spPr>
            <a:xfrm>
              <a:off x="2002076" y="2599239"/>
              <a:ext cx="1819645" cy="109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2000"/>
                <a:t>Be empathetic - It</a:t>
              </a:r>
              <a:r>
                <a:rPr lang="en-GB" sz="2000" kern="1200"/>
                <a:t> is about </a:t>
              </a:r>
              <a:br>
                <a:rPr lang="en-GB" sz="2000" kern="1200" dirty="0"/>
              </a:br>
              <a:r>
                <a:rPr lang="en-GB" sz="2000" kern="1200" dirty="0"/>
                <a:t>changing culture.</a:t>
              </a:r>
              <a:endParaRPr lang="en-US" sz="2000" kern="1200" dirty="0"/>
            </a:p>
          </p:txBody>
        </p:sp>
      </p:grpSp>
      <p:pic>
        <p:nvPicPr>
          <p:cNvPr id="35" name="Picture 34">
            <a:extLst>
              <a:ext uri="{FF2B5EF4-FFF2-40B4-BE49-F238E27FC236}">
                <a16:creationId xmlns:a16="http://schemas.microsoft.com/office/drawing/2014/main" id="{62A75E69-8736-4D87-9A2A-5D064971AB88}"/>
              </a:ext>
            </a:extLst>
          </p:cNvPr>
          <p:cNvPicPr>
            <a:picLocks noChangeAspect="1"/>
          </p:cNvPicPr>
          <p:nvPr/>
        </p:nvPicPr>
        <p:blipFill>
          <a:blip r:embed="rId3"/>
          <a:stretch>
            <a:fillRect/>
          </a:stretch>
        </p:blipFill>
        <p:spPr>
          <a:xfrm>
            <a:off x="9498337" y="5692478"/>
            <a:ext cx="2560552" cy="792046"/>
          </a:xfrm>
          <a:prstGeom prst="rect">
            <a:avLst/>
          </a:prstGeom>
        </p:spPr>
      </p:pic>
      <p:sp>
        <p:nvSpPr>
          <p:cNvPr id="36" name="Rectangle 35">
            <a:extLst>
              <a:ext uri="{FF2B5EF4-FFF2-40B4-BE49-F238E27FC236}">
                <a16:creationId xmlns:a16="http://schemas.microsoft.com/office/drawing/2014/main" id="{F885B971-F2F6-4460-9B65-09227C36A477}"/>
              </a:ext>
            </a:extLst>
          </p:cNvPr>
          <p:cNvSpPr/>
          <p:nvPr/>
        </p:nvSpPr>
        <p:spPr>
          <a:xfrm>
            <a:off x="300305" y="693342"/>
            <a:ext cx="1116701" cy="321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320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0D9F-7206-42C4-94E0-2CEA540CBD10}"/>
              </a:ext>
            </a:extLst>
          </p:cNvPr>
          <p:cNvSpPr>
            <a:spLocks noGrp="1"/>
          </p:cNvSpPr>
          <p:nvPr>
            <p:ph type="title"/>
          </p:nvPr>
        </p:nvSpPr>
        <p:spPr/>
        <p:txBody>
          <a:bodyPr/>
          <a:lstStyle/>
          <a:p>
            <a:r>
              <a:rPr lang="en-GB" dirty="0"/>
              <a:t>Some references.</a:t>
            </a:r>
          </a:p>
        </p:txBody>
      </p:sp>
      <p:sp>
        <p:nvSpPr>
          <p:cNvPr id="3" name="Content Placeholder 2">
            <a:extLst>
              <a:ext uri="{FF2B5EF4-FFF2-40B4-BE49-F238E27FC236}">
                <a16:creationId xmlns:a16="http://schemas.microsoft.com/office/drawing/2014/main" id="{08296E01-303D-4EE1-8C1B-8018A9CEA3A4}"/>
              </a:ext>
            </a:extLst>
          </p:cNvPr>
          <p:cNvSpPr>
            <a:spLocks noGrp="1"/>
          </p:cNvSpPr>
          <p:nvPr>
            <p:ph idx="1"/>
          </p:nvPr>
        </p:nvSpPr>
        <p:spPr/>
        <p:txBody>
          <a:bodyPr>
            <a:noAutofit/>
          </a:bodyPr>
          <a:lstStyle/>
          <a:p>
            <a:r>
              <a:rPr lang="is-IS" sz="1400" u="sng" dirty="0">
                <a:solidFill>
                  <a:srgbClr val="0000FF"/>
                </a:solidFill>
                <a:effectLst/>
                <a:ea typeface="Tahoma" panose="020B0604030504040204" pitchFamily="34" charset="0"/>
                <a:cs typeface="Tahoma" panose="020B0604030504040204" pitchFamily="34" charset="0"/>
                <a:hlinkClick r:id="rId2"/>
              </a:rPr>
              <a:t>https://www.researchgate.net/project/European-Innovation-Policies-for-the-Digital-Shift</a:t>
            </a:r>
            <a:r>
              <a:rPr lang="is-IS" sz="1400" dirty="0">
                <a:effectLst/>
                <a:ea typeface="Tahoma" panose="020B0604030504040204" pitchFamily="34" charset="0"/>
                <a:cs typeface="Tahoma" panose="020B0604030504040204" pitchFamily="34" charset="0"/>
              </a:rPr>
              <a:t> </a:t>
            </a:r>
            <a:endParaRPr lang="en-GB" sz="1400" dirty="0">
              <a:effectLst/>
              <a:ea typeface="Tahoma" panose="020B0604030504040204" pitchFamily="34" charset="0"/>
              <a:cs typeface="Tahoma" panose="020B0604030504040204" pitchFamily="34" charset="0"/>
            </a:endParaRPr>
          </a:p>
          <a:p>
            <a:r>
              <a:rPr lang="en-GB" sz="1400" u="sng" dirty="0">
                <a:solidFill>
                  <a:srgbClr val="0000FF"/>
                </a:solidFill>
                <a:effectLst/>
                <a:ea typeface="Tahoma" panose="020B0604030504040204" pitchFamily="34" charset="0"/>
                <a:cs typeface="Tahoma" panose="020B0604030504040204" pitchFamily="34" charset="0"/>
                <a:hlinkClick r:id="rId3"/>
              </a:rPr>
              <a:t>https://www.researchgate.net/publication/324169662_Validation_of_the_Innovation_Radar_assessment_framework</a:t>
            </a:r>
            <a:endParaRPr lang="en-GB" sz="1400" u="sng" dirty="0">
              <a:solidFill>
                <a:srgbClr val="0000FF"/>
              </a:solidFill>
              <a:effectLst/>
              <a:ea typeface="Tahoma" panose="020B0604030504040204" pitchFamily="34" charset="0"/>
              <a:cs typeface="Tahoma" panose="020B0604030504040204" pitchFamily="34" charset="0"/>
            </a:endParaRPr>
          </a:p>
          <a:p>
            <a:r>
              <a:rPr lang="is-IS" sz="1400" u="sng" baseline="30000" dirty="0">
                <a:solidFill>
                  <a:srgbClr val="0000FF"/>
                </a:solidFill>
                <a:effectLst/>
                <a:ea typeface="Tahoma" panose="020B0604030504040204" pitchFamily="34" charset="0"/>
                <a:cs typeface="Tahoma" panose="020B0604030504040204" pitchFamily="34" charset="0"/>
                <a:hlinkClick r:id="rId4"/>
              </a:rPr>
              <a:t>https://www.readytech.com.au/the-digital-credentials-explosion-with-david-kinsella/</a:t>
            </a:r>
            <a:r>
              <a:rPr lang="is-IS" sz="1400" baseline="30000" dirty="0">
                <a:effectLst/>
                <a:ea typeface="Tahoma" panose="020B0604030504040204" pitchFamily="34" charset="0"/>
                <a:cs typeface="Tahoma" panose="020B0604030504040204" pitchFamily="34" charset="0"/>
              </a:rPr>
              <a:t> </a:t>
            </a:r>
          </a:p>
          <a:p>
            <a:r>
              <a:rPr lang="is-IS" sz="1400" u="sng" dirty="0">
                <a:solidFill>
                  <a:srgbClr val="0000FF"/>
                </a:solidFill>
                <a:effectLst/>
                <a:ea typeface="Tahoma" panose="020B0604030504040204" pitchFamily="34" charset="0"/>
                <a:cs typeface="Tahoma" panose="020B0604030504040204" pitchFamily="34" charset="0"/>
                <a:hlinkClick r:id="rId5"/>
              </a:rPr>
              <a:t>https://openbadges.org/about/</a:t>
            </a:r>
            <a:endParaRPr lang="en-GB" sz="1400" dirty="0">
              <a:effectLst/>
              <a:ea typeface="Tahoma" panose="020B0604030504040204" pitchFamily="34" charset="0"/>
              <a:cs typeface="Tahoma" panose="020B0604030504040204" pitchFamily="34" charset="0"/>
            </a:endParaRPr>
          </a:p>
          <a:p>
            <a:r>
              <a:rPr lang="en-GB" sz="1400" u="sng" dirty="0">
                <a:solidFill>
                  <a:srgbClr val="0000FF"/>
                </a:solidFill>
                <a:effectLst/>
                <a:ea typeface="Tahoma" panose="020B0604030504040204" pitchFamily="34" charset="0"/>
                <a:cs typeface="Tahoma" panose="020B0604030504040204" pitchFamily="34" charset="0"/>
                <a:hlinkClick r:id="rId6"/>
              </a:rPr>
              <a:t>https://analytics.hbs.edu/blog/business-intelligence-vs-business-analytics/</a:t>
            </a:r>
            <a:r>
              <a:rPr lang="en-GB" sz="1400" dirty="0">
                <a:effectLst/>
                <a:ea typeface="Tahoma" panose="020B0604030504040204" pitchFamily="34" charset="0"/>
                <a:cs typeface="Tahoma" panose="020B0604030504040204" pitchFamily="34" charset="0"/>
              </a:rPr>
              <a:t> </a:t>
            </a:r>
            <a:endParaRPr lang="en-GB" sz="1400" u="sng" dirty="0">
              <a:solidFill>
                <a:srgbClr val="0000FF"/>
              </a:solidFill>
              <a:ea typeface="Tahoma" panose="020B0604030504040204" pitchFamily="34" charset="0"/>
              <a:cs typeface="Tahoma" panose="020B0604030504040204" pitchFamily="34" charset="0"/>
            </a:endParaRPr>
          </a:p>
          <a:p>
            <a:r>
              <a:rPr lang="is-IS" sz="1400" u="sng" baseline="30000" dirty="0">
                <a:solidFill>
                  <a:srgbClr val="0000FF"/>
                </a:solidFill>
                <a:effectLst/>
                <a:ea typeface="Tahoma" panose="020B0604030504040204" pitchFamily="34" charset="0"/>
                <a:cs typeface="Tahoma" panose="020B0604030504040204" pitchFamily="34" charset="0"/>
                <a:hlinkClick r:id="rId7"/>
              </a:rPr>
              <a:t>https://diplomasafe.com/</a:t>
            </a:r>
            <a:r>
              <a:rPr lang="is-IS" sz="1400" baseline="30000" dirty="0">
                <a:effectLst/>
                <a:ea typeface="Tahoma" panose="020B0604030504040204" pitchFamily="34" charset="0"/>
                <a:cs typeface="Tahoma" panose="020B0604030504040204" pitchFamily="34" charset="0"/>
              </a:rPr>
              <a:t> </a:t>
            </a:r>
          </a:p>
          <a:p>
            <a:r>
              <a:rPr lang="is-IS" sz="1400" u="sng" dirty="0">
                <a:solidFill>
                  <a:srgbClr val="0000FF"/>
                </a:solidFill>
                <a:effectLst/>
                <a:ea typeface="Tahoma" panose="020B0604030504040204" pitchFamily="34" charset="0"/>
                <a:cs typeface="Tahoma" panose="020B0604030504040204" pitchFamily="34" charset="0"/>
                <a:hlinkClick r:id="rId8"/>
              </a:rPr>
              <a:t>https://cpduk.co.uk/</a:t>
            </a:r>
            <a:r>
              <a:rPr lang="is-IS" sz="1400" dirty="0">
                <a:effectLst/>
                <a:ea typeface="Tahoma" panose="020B0604030504040204" pitchFamily="34" charset="0"/>
                <a:cs typeface="Tahoma" panose="020B0604030504040204" pitchFamily="34" charset="0"/>
              </a:rPr>
              <a:t> </a:t>
            </a:r>
            <a:endParaRPr lang="en-GB" sz="1400" dirty="0">
              <a:effectLst/>
              <a:ea typeface="Tahoma" panose="020B0604030504040204" pitchFamily="34" charset="0"/>
              <a:cs typeface="Tahoma" panose="020B0604030504040204" pitchFamily="34" charset="0"/>
            </a:endParaRPr>
          </a:p>
          <a:p>
            <a:r>
              <a:rPr lang="is-IS" sz="1400" u="sng" dirty="0">
                <a:solidFill>
                  <a:srgbClr val="0000FF"/>
                </a:solidFill>
                <a:effectLst/>
                <a:ea typeface="Tahoma" panose="020B0604030504040204" pitchFamily="34" charset="0"/>
                <a:cs typeface="Tahoma" panose="020B0604030504040204" pitchFamily="34" charset="0"/>
                <a:hlinkClick r:id="rId9"/>
              </a:rPr>
              <a:t>https://suhf.se/app/uploads/2019/07/Bildning-utbildning-matchning_140513.pdf</a:t>
            </a:r>
            <a:endParaRPr lang="en-GB" sz="1400" dirty="0">
              <a:effectLst/>
              <a:ea typeface="Tahoma" panose="020B0604030504040204" pitchFamily="34" charset="0"/>
              <a:cs typeface="Tahoma" panose="020B0604030504040204" pitchFamily="34" charset="0"/>
            </a:endParaRPr>
          </a:p>
          <a:p>
            <a:r>
              <a:rPr lang="is-IS" sz="1400" u="sng" dirty="0">
                <a:solidFill>
                  <a:srgbClr val="0000FF"/>
                </a:solidFill>
                <a:effectLst/>
                <a:ea typeface="Tahoma" panose="020B0604030504040204" pitchFamily="34" charset="0"/>
                <a:cs typeface="Tahoma" panose="020B0604030504040204" pitchFamily="34" charset="0"/>
                <a:hlinkClick r:id="rId10"/>
              </a:rPr>
              <a:t>https://www.si.is/media/_eplica-uppsetning/Menntastefna-SI-Final.pdf</a:t>
            </a:r>
            <a:endParaRPr lang="en-GB" sz="1400" dirty="0">
              <a:effectLst/>
              <a:ea typeface="Tahoma" panose="020B0604030504040204" pitchFamily="34" charset="0"/>
              <a:cs typeface="Tahoma" panose="020B0604030504040204" pitchFamily="34" charset="0"/>
            </a:endParaRPr>
          </a:p>
          <a:p>
            <a:r>
              <a:rPr lang="en-GB" sz="1400" u="sng" dirty="0">
                <a:solidFill>
                  <a:srgbClr val="0000FF"/>
                </a:solidFill>
                <a:effectLst/>
                <a:ea typeface="Tahoma" panose="020B0604030504040204" pitchFamily="34" charset="0"/>
                <a:cs typeface="Tahoma" panose="020B0604030504040204" pitchFamily="34" charset="0"/>
                <a:hlinkClick r:id="rId11"/>
              </a:rPr>
              <a:t>https://www.ssh.is/images/stories/S%C3%B3knar%C3%A1%C3%A6tlun/Lokaskyrslur/Sk%C3%B3lar/S%C3%ADmenntun%20%C3%A1%20vinnumarka%C3%B0i-LOK.pdf</a:t>
            </a:r>
            <a:endParaRPr lang="en-GB" sz="1400" u="sng" dirty="0">
              <a:solidFill>
                <a:srgbClr val="0000FF"/>
              </a:solidFill>
              <a:effectLst/>
              <a:ea typeface="Tahoma" panose="020B0604030504040204" pitchFamily="34" charset="0"/>
              <a:cs typeface="Tahoma" panose="020B0604030504040204" pitchFamily="34" charset="0"/>
            </a:endParaRPr>
          </a:p>
          <a:p>
            <a:r>
              <a:rPr lang="is-IS" sz="1400" u="sng" dirty="0">
                <a:solidFill>
                  <a:srgbClr val="0000FF"/>
                </a:solidFill>
                <a:effectLst/>
                <a:ea typeface="Tahoma" panose="020B0604030504040204" pitchFamily="34" charset="0"/>
                <a:cs typeface="Tahoma" panose="020B0604030504040204" pitchFamily="34" charset="0"/>
                <a:hlinkClick r:id="rId12"/>
              </a:rPr>
              <a:t>https://www.compasspoint.org/sites/default/files/documents/CompassPoint_Next%20Generation%20Orgs_2011_0.pdf</a:t>
            </a:r>
            <a:r>
              <a:rPr lang="is-IS" sz="1400" dirty="0">
                <a:effectLst/>
                <a:ea typeface="Tahoma" panose="020B0604030504040204" pitchFamily="34" charset="0"/>
                <a:cs typeface="Tahoma" panose="020B0604030504040204" pitchFamily="34" charset="0"/>
              </a:rPr>
              <a:t> </a:t>
            </a:r>
            <a:endParaRPr lang="en-GB" sz="1400" dirty="0">
              <a:effectLst/>
              <a:ea typeface="Tahoma" panose="020B0604030504040204" pitchFamily="34" charset="0"/>
              <a:cs typeface="Tahoma" panose="020B0604030504040204" pitchFamily="34" charset="0"/>
            </a:endParaRPr>
          </a:p>
          <a:p>
            <a:r>
              <a:rPr lang="is-IS" sz="1400" u="sng" dirty="0">
                <a:solidFill>
                  <a:srgbClr val="0000FF"/>
                </a:solidFill>
                <a:effectLst/>
                <a:ea typeface="Tahoma" panose="020B0604030504040204" pitchFamily="34" charset="0"/>
                <a:cs typeface="Tahoma" panose="020B0604030504040204" pitchFamily="34" charset="0"/>
                <a:hlinkClick r:id="rId13"/>
              </a:rPr>
              <a:t>https://hbr.org/2019/07/building-the-ai-powered-organization</a:t>
            </a:r>
            <a:r>
              <a:rPr lang="is-IS" sz="1400" dirty="0">
                <a:effectLst/>
                <a:ea typeface="Tahoma" panose="020B0604030504040204" pitchFamily="34" charset="0"/>
                <a:cs typeface="Tahoma" panose="020B0604030504040204" pitchFamily="34" charset="0"/>
              </a:rPr>
              <a:t> </a:t>
            </a:r>
            <a:endParaRPr lang="en-GB" sz="1400" dirty="0">
              <a:effectLst/>
              <a:ea typeface="Tahoma" panose="020B0604030504040204" pitchFamily="34" charset="0"/>
              <a:cs typeface="Tahoma" panose="020B0604030504040204" pitchFamily="34" charset="0"/>
            </a:endParaRPr>
          </a:p>
          <a:p>
            <a:r>
              <a:rPr lang="en-GB" sz="1400" u="sng" dirty="0">
                <a:solidFill>
                  <a:srgbClr val="0000FF"/>
                </a:solidFill>
                <a:effectLst/>
                <a:ea typeface="Tahoma" panose="020B0604030504040204" pitchFamily="34" charset="0"/>
                <a:cs typeface="Tahoma" panose="020B0604030504040204" pitchFamily="34" charset="0"/>
                <a:hlinkClick r:id="rId14"/>
              </a:rPr>
              <a:t>https://hbr.org/2020/05/the-agile-c-suite</a:t>
            </a:r>
            <a:r>
              <a:rPr lang="en-GB" sz="1400" dirty="0">
                <a:effectLst/>
                <a:ea typeface="Tahoma" panose="020B0604030504040204" pitchFamily="34" charset="0"/>
                <a:cs typeface="Tahoma" panose="020B0604030504040204" pitchFamily="34" charset="0"/>
              </a:rPr>
              <a:t> </a:t>
            </a:r>
          </a:p>
          <a:p>
            <a:r>
              <a:rPr lang="is-IS" sz="1400" u="sng" dirty="0">
                <a:solidFill>
                  <a:srgbClr val="0000FF"/>
                </a:solidFill>
                <a:effectLst/>
                <a:ea typeface="Tahoma" panose="020B0604030504040204" pitchFamily="34" charset="0"/>
                <a:cs typeface="Tahoma" panose="020B0604030504040204" pitchFamily="34" charset="0"/>
                <a:hlinkClick r:id="rId15"/>
              </a:rPr>
              <a:t>https://www.edcircuit.com/out-of-the-box-thinking-is-so-five-minutes-ago/</a:t>
            </a:r>
            <a:endParaRPr lang="en-GB" sz="1400" dirty="0">
              <a:effectLst/>
              <a:ea typeface="Tahoma" panose="020B0604030504040204" pitchFamily="34" charset="0"/>
              <a:cs typeface="Tahoma" panose="020B0604030504040204" pitchFamily="34" charset="0"/>
            </a:endParaRPr>
          </a:p>
          <a:p>
            <a:r>
              <a:rPr lang="en-GB" sz="1400" u="sng" dirty="0">
                <a:solidFill>
                  <a:srgbClr val="0000FF"/>
                </a:solidFill>
                <a:effectLst/>
                <a:ea typeface="Tahoma" panose="020B0604030504040204" pitchFamily="34" charset="0"/>
                <a:cs typeface="Tahoma" panose="020B0604030504040204" pitchFamily="34" charset="0"/>
                <a:hlinkClick r:id="rId16"/>
              </a:rPr>
              <a:t>https://www.mckinsey.com/business-functions/mckinsey-digital/our-insights/how-to-restart-your-stalled-digital-transformation</a:t>
            </a:r>
            <a:r>
              <a:rPr lang="en-GB" sz="1400" dirty="0">
                <a:effectLst/>
                <a:ea typeface="Tahoma" panose="020B0604030504040204" pitchFamily="34" charset="0"/>
                <a:cs typeface="Tahoma" panose="020B0604030504040204" pitchFamily="34" charset="0"/>
              </a:rPr>
              <a:t> </a:t>
            </a:r>
            <a:endParaRPr lang="en-GB" sz="1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22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8DDAC-5B57-4F9E-A8AB-DA0102C3710B}"/>
              </a:ext>
            </a:extLst>
          </p:cNvPr>
          <p:cNvSpPr>
            <a:spLocks noGrp="1"/>
          </p:cNvSpPr>
          <p:nvPr>
            <p:ph idx="1"/>
          </p:nvPr>
        </p:nvSpPr>
        <p:spPr>
          <a:xfrm>
            <a:off x="244593" y="2450659"/>
            <a:ext cx="4936067" cy="3985155"/>
          </a:xfrm>
        </p:spPr>
        <p:txBody>
          <a:bodyPr>
            <a:normAutofit lnSpcReduction="10000"/>
          </a:bodyPr>
          <a:lstStyle/>
          <a:p>
            <a:pPr marL="0" indent="0">
              <a:buNone/>
            </a:pPr>
            <a:r>
              <a:rPr lang="en-GB" sz="3600" dirty="0"/>
              <a:t>Thank you for your attention</a:t>
            </a:r>
          </a:p>
          <a:p>
            <a:endParaRPr lang="en-GB" sz="3600" dirty="0"/>
          </a:p>
          <a:p>
            <a:pPr marL="0" indent="0">
              <a:buNone/>
            </a:pPr>
            <a:r>
              <a:rPr lang="en-GB" sz="3600" dirty="0"/>
              <a:t>Helen Gray</a:t>
            </a:r>
          </a:p>
          <a:p>
            <a:pPr marL="0" indent="0">
              <a:buNone/>
            </a:pPr>
            <a:r>
              <a:rPr lang="en-GB" sz="3600" dirty="0">
                <a:hlinkClick r:id="rId2"/>
              </a:rPr>
              <a:t>helen@idan.is</a:t>
            </a:r>
            <a:r>
              <a:rPr lang="en-GB" sz="3600" dirty="0"/>
              <a:t> </a:t>
            </a:r>
            <a:endParaRPr lang="is-IS" sz="3600" dirty="0"/>
          </a:p>
          <a:p>
            <a:pPr marL="0" indent="0">
              <a:buNone/>
            </a:pPr>
            <a:r>
              <a:rPr lang="is-IS" sz="3600" dirty="0"/>
              <a:t>Sigurður Fjalar</a:t>
            </a:r>
          </a:p>
          <a:p>
            <a:pPr marL="0" indent="0">
              <a:buNone/>
            </a:pPr>
            <a:r>
              <a:rPr lang="is-IS" sz="3600" dirty="0">
                <a:hlinkClick r:id="rId3"/>
              </a:rPr>
              <a:t>sfjalar@idan.ís</a:t>
            </a:r>
            <a:r>
              <a:rPr lang="is-IS" sz="3600" dirty="0"/>
              <a:t> </a:t>
            </a:r>
          </a:p>
          <a:p>
            <a:pPr marL="0" indent="0">
              <a:buNone/>
            </a:pPr>
            <a:endParaRPr lang="en-GB" sz="3600" dirty="0"/>
          </a:p>
        </p:txBody>
      </p:sp>
      <p:pic>
        <p:nvPicPr>
          <p:cNvPr id="4098" name="Picture 2">
            <a:extLst>
              <a:ext uri="{FF2B5EF4-FFF2-40B4-BE49-F238E27FC236}">
                <a16:creationId xmlns:a16="http://schemas.microsoft.com/office/drawing/2014/main" id="{A0EC733E-8C4E-4340-A49C-F1B20DA731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7734" y="2802313"/>
            <a:ext cx="4935970" cy="2764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E79A429-51A5-4F56-B8F1-78DFD4317555}"/>
              </a:ext>
            </a:extLst>
          </p:cNvPr>
          <p:cNvPicPr>
            <a:picLocks noChangeAspect="1"/>
          </p:cNvPicPr>
          <p:nvPr/>
        </p:nvPicPr>
        <p:blipFill>
          <a:blip r:embed="rId5"/>
          <a:stretch>
            <a:fillRect/>
          </a:stretch>
        </p:blipFill>
        <p:spPr>
          <a:xfrm>
            <a:off x="925447" y="571876"/>
            <a:ext cx="2262241" cy="699771"/>
          </a:xfrm>
          <a:prstGeom prst="rect">
            <a:avLst/>
          </a:prstGeom>
        </p:spPr>
      </p:pic>
    </p:spTree>
    <p:extLst>
      <p:ext uri="{BB962C8B-B14F-4D97-AF65-F5344CB8AC3E}">
        <p14:creationId xmlns:p14="http://schemas.microsoft.com/office/powerpoint/2010/main" val="271837268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3F3C8B6-A115-465B-925F-FB8BC59BFFAC}">
  <we:reference id="wa200000729" version="3.9.283.0" store="en-US" storeType="OMEX"/>
  <we:alternateReferences>
    <we:reference id="WA200000729" version="3.9.28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8086</TotalTime>
  <Words>643</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museo_sans300</vt:lpstr>
      <vt:lpstr>Office Theme</vt:lpstr>
      <vt:lpstr>Lessons learnt:  Digital transformation led us to re-thinking of how certificates of completion are issued.  </vt:lpstr>
      <vt:lpstr>IÐAN Education Centre - Private non- profit Education and training centre.</vt:lpstr>
      <vt:lpstr>What happened in 2020? Disruption! Digital transformation of services.</vt:lpstr>
      <vt:lpstr>Getting to know digital</vt:lpstr>
      <vt:lpstr>- Why digital credentials – foreseen impact </vt:lpstr>
      <vt:lpstr>Making issuing of credentials more secure</vt:lpstr>
      <vt:lpstr>Lessons learnt:</vt:lpstr>
      <vt:lpstr>Some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learnt: Digital transformation with all its growing pains led us to re-thinking of how certificates of completion are issued.  Will digital credentials transform how we interact, attain, and share credentials? Challenges encountered and the foreseen impact of the implementation of digital credentials in our organisation and sector.</dc:title>
  <dc:creator>Helen Gray</dc:creator>
  <cp:lastModifiedBy>Helen Gray</cp:lastModifiedBy>
  <cp:revision>70</cp:revision>
  <cp:lastPrinted>2021-11-25T17:04:37Z</cp:lastPrinted>
  <dcterms:created xsi:type="dcterms:W3CDTF">2021-10-13T15:16:29Z</dcterms:created>
  <dcterms:modified xsi:type="dcterms:W3CDTF">2021-12-02T08:33:21Z</dcterms:modified>
</cp:coreProperties>
</file>